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handoutMasterIdLst>
    <p:handoutMasterId r:id="rId32"/>
  </p:handoutMasterIdLst>
  <p:sldIdLst>
    <p:sldId id="268" r:id="rId4"/>
    <p:sldId id="258" r:id="rId5"/>
    <p:sldId id="287" r:id="rId6"/>
    <p:sldId id="289" r:id="rId7"/>
    <p:sldId id="290" r:id="rId8"/>
    <p:sldId id="291" r:id="rId9"/>
    <p:sldId id="292" r:id="rId10"/>
    <p:sldId id="293" r:id="rId11"/>
    <p:sldId id="298" r:id="rId12"/>
    <p:sldId id="302" r:id="rId13"/>
    <p:sldId id="301" r:id="rId14"/>
    <p:sldId id="279" r:id="rId15"/>
    <p:sldId id="303" r:id="rId16"/>
    <p:sldId id="271" r:id="rId17"/>
    <p:sldId id="273" r:id="rId18"/>
    <p:sldId id="272" r:id="rId19"/>
    <p:sldId id="278" r:id="rId20"/>
    <p:sldId id="304" r:id="rId21"/>
    <p:sldId id="305" r:id="rId22"/>
    <p:sldId id="306" r:id="rId23"/>
    <p:sldId id="307" r:id="rId24"/>
    <p:sldId id="274" r:id="rId25"/>
    <p:sldId id="282" r:id="rId26"/>
    <p:sldId id="283" r:id="rId27"/>
    <p:sldId id="284" r:id="rId28"/>
    <p:sldId id="285" r:id="rId29"/>
    <p:sldId id="2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E771F-B544-4B8A-8FEC-00CC354ACEF5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9EF5E-F205-46E7-999C-91B742E4D348}">
      <dgm:prSet phldrT="[Text]"/>
      <dgm:spPr/>
      <dgm:t>
        <a:bodyPr/>
        <a:lstStyle/>
        <a:p>
          <a:pPr algn="l">
            <a:spcAft>
              <a:spcPts val="0"/>
            </a:spcAft>
          </a:pPr>
          <a:r>
            <a:rPr lang="en-US" dirty="0" smtClean="0"/>
            <a:t> Corresponding</a:t>
          </a:r>
        </a:p>
        <a:p>
          <a:pPr algn="l">
            <a:spcAft>
              <a:spcPts val="0"/>
            </a:spcAft>
          </a:pPr>
          <a:r>
            <a:rPr lang="en-US" dirty="0" smtClean="0">
              <a:sym typeface="Symbol" panose="05050102010706020507" pitchFamily="18" charset="2"/>
            </a:rPr>
            <a:t>s are ≅</a:t>
          </a:r>
          <a:endParaRPr lang="en-US" dirty="0"/>
        </a:p>
      </dgm:t>
    </dgm:pt>
    <dgm:pt modelId="{D1BDAB64-607B-4C5B-815D-10B06F7B118E}" type="parTrans" cxnId="{85229EEA-629F-41A2-933B-5A1313ACE9D8}">
      <dgm:prSet/>
      <dgm:spPr/>
      <dgm:t>
        <a:bodyPr/>
        <a:lstStyle/>
        <a:p>
          <a:endParaRPr lang="en-US"/>
        </a:p>
      </dgm:t>
    </dgm:pt>
    <dgm:pt modelId="{CD2F1E11-69CA-48D8-98BF-F9AB712D5C37}" type="sibTrans" cxnId="{85229EEA-629F-41A2-933B-5A1313ACE9D8}">
      <dgm:prSet/>
      <dgm:spPr/>
      <dgm:t>
        <a:bodyPr/>
        <a:lstStyle/>
        <a:p>
          <a:endParaRPr lang="en-US"/>
        </a:p>
      </dgm:t>
    </dgm:pt>
    <dgm:pt modelId="{6994D586-5C6D-4A63-BB98-4E9E919C3783}">
      <dgm:prSet phldrT="[Text]"/>
      <dgm:spPr/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en-US" dirty="0" smtClean="0"/>
            <a:t>Corresponding</a:t>
          </a:r>
        </a:p>
        <a:p>
          <a:pPr algn="r">
            <a:lnSpc>
              <a:spcPct val="90000"/>
            </a:lnSpc>
            <a:spcAft>
              <a:spcPct val="35000"/>
            </a:spcAft>
          </a:pPr>
          <a:r>
            <a:rPr lang="en-US" dirty="0" smtClean="0"/>
            <a:t>sides are </a:t>
          </a:r>
          <a:r>
            <a:rPr lang="en-US" dirty="0" smtClean="0">
              <a:latin typeface="Lucida Sans Unicode" panose="020B0602030504020204" pitchFamily="34" charset="0"/>
              <a:cs typeface="Lucida Sans Unicode" panose="020B0602030504020204" pitchFamily="34" charset="0"/>
              <a:sym typeface="Symbol" panose="05050102010706020507" pitchFamily="18" charset="2"/>
            </a:rPr>
            <a:t>≅</a:t>
          </a:r>
          <a:endParaRPr lang="en-US" dirty="0"/>
        </a:p>
      </dgm:t>
    </dgm:pt>
    <dgm:pt modelId="{EE406008-12F7-488A-8254-A885F9B073A2}" type="parTrans" cxnId="{AECC1050-583E-4470-975A-E7E8A9031B58}">
      <dgm:prSet/>
      <dgm:spPr/>
      <dgm:t>
        <a:bodyPr/>
        <a:lstStyle/>
        <a:p>
          <a:endParaRPr lang="en-US"/>
        </a:p>
      </dgm:t>
    </dgm:pt>
    <dgm:pt modelId="{D70C6529-94A8-4366-989A-AAC71C508FAD}" type="sibTrans" cxnId="{AECC1050-583E-4470-975A-E7E8A9031B58}">
      <dgm:prSet/>
      <dgm:spPr/>
      <dgm:t>
        <a:bodyPr/>
        <a:lstStyle/>
        <a:p>
          <a:endParaRPr lang="en-US"/>
        </a:p>
      </dgm:t>
    </dgm:pt>
    <dgm:pt modelId="{A634F59B-C1BF-465C-B944-1549B37C9C72}" type="pres">
      <dgm:prSet presAssocID="{A9EE771F-B544-4B8A-8FEC-00CC354ACE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BA610-445B-4164-9EED-2B5AA89BBF29}" type="pres">
      <dgm:prSet presAssocID="{0F49EF5E-F205-46E7-999C-91B742E4D348}" presName="arrow" presStyleLbl="node1" presStyleIdx="0" presStyleCnt="2" custScaleY="83379" custRadScaleRad="113737" custRadScaleInc="-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BE8B-EBBB-4B7C-B985-B37B717196CB}" type="pres">
      <dgm:prSet presAssocID="{6994D586-5C6D-4A63-BB98-4E9E919C3783}" presName="arrow" presStyleLbl="node1" presStyleIdx="1" presStyleCnt="2" custScaleY="91263" custRadScaleRad="112089" custRadScaleInc="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4CFE41-ABFA-4A20-A7F2-918003303FDD}" type="presOf" srcId="{6994D586-5C6D-4A63-BB98-4E9E919C3783}" destId="{8615BE8B-EBBB-4B7C-B985-B37B717196CB}" srcOrd="0" destOrd="0" presId="urn:microsoft.com/office/officeart/2005/8/layout/arrow5"/>
    <dgm:cxn modelId="{4B24FDDC-7BD4-46F6-945B-5F0123D3177F}" type="presOf" srcId="{0F49EF5E-F205-46E7-999C-91B742E4D348}" destId="{F67BA610-445B-4164-9EED-2B5AA89BBF29}" srcOrd="0" destOrd="0" presId="urn:microsoft.com/office/officeart/2005/8/layout/arrow5"/>
    <dgm:cxn modelId="{85229EEA-629F-41A2-933B-5A1313ACE9D8}" srcId="{A9EE771F-B544-4B8A-8FEC-00CC354ACEF5}" destId="{0F49EF5E-F205-46E7-999C-91B742E4D348}" srcOrd="0" destOrd="0" parTransId="{D1BDAB64-607B-4C5B-815D-10B06F7B118E}" sibTransId="{CD2F1E11-69CA-48D8-98BF-F9AB712D5C37}"/>
    <dgm:cxn modelId="{AECC1050-583E-4470-975A-E7E8A9031B58}" srcId="{A9EE771F-B544-4B8A-8FEC-00CC354ACEF5}" destId="{6994D586-5C6D-4A63-BB98-4E9E919C3783}" srcOrd="1" destOrd="0" parTransId="{EE406008-12F7-488A-8254-A885F9B073A2}" sibTransId="{D70C6529-94A8-4366-989A-AAC71C508FAD}"/>
    <dgm:cxn modelId="{8B9CEA89-B259-4B48-B541-B4F14905D2D3}" type="presOf" srcId="{A9EE771F-B544-4B8A-8FEC-00CC354ACEF5}" destId="{A634F59B-C1BF-465C-B944-1549B37C9C72}" srcOrd="0" destOrd="0" presId="urn:microsoft.com/office/officeart/2005/8/layout/arrow5"/>
    <dgm:cxn modelId="{E25B9486-CBCD-45E0-9B94-B0EC5459741E}" type="presParOf" srcId="{A634F59B-C1BF-465C-B944-1549B37C9C72}" destId="{F67BA610-445B-4164-9EED-2B5AA89BBF29}" srcOrd="0" destOrd="0" presId="urn:microsoft.com/office/officeart/2005/8/layout/arrow5"/>
    <dgm:cxn modelId="{BC35ADA4-3FB8-4EAB-A36A-D0156854469D}" type="presParOf" srcId="{A634F59B-C1BF-465C-B944-1549B37C9C72}" destId="{8615BE8B-EBBB-4B7C-B985-B37B717196C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BA610-445B-4164-9EED-2B5AA89BBF29}">
      <dsp:nvSpPr>
        <dsp:cNvPr id="0" name=""/>
        <dsp:cNvSpPr/>
      </dsp:nvSpPr>
      <dsp:spPr>
        <a:xfrm rot="16200000">
          <a:off x="-317230" y="338239"/>
          <a:ext cx="4063454" cy="33880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 smtClean="0"/>
            <a:t> Corresponding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 smtClean="0">
              <a:sym typeface="Symbol" panose="05050102010706020507" pitchFamily="18" charset="2"/>
            </a:rPr>
            <a:t>s are ≅</a:t>
          </a:r>
          <a:endParaRPr lang="en-US" sz="2600" kern="1200" dirty="0"/>
        </a:p>
      </dsp:txBody>
      <dsp:txXfrm rot="5400000">
        <a:off x="20464" y="1016408"/>
        <a:ext cx="2795155" cy="2031727"/>
      </dsp:txXfrm>
    </dsp:sp>
    <dsp:sp modelId="{8615BE8B-EBBB-4B7C-B985-B37B717196CB}">
      <dsp:nvSpPr>
        <dsp:cNvPr id="0" name=""/>
        <dsp:cNvSpPr/>
      </dsp:nvSpPr>
      <dsp:spPr>
        <a:xfrm rot="5400000">
          <a:off x="4800857" y="178057"/>
          <a:ext cx="4063454" cy="370843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600" kern="1200" dirty="0" smtClean="0"/>
            <a:t>Corresponding</a:t>
          </a:r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sides are </a:t>
          </a:r>
          <a:r>
            <a:rPr lang="en-US" sz="2600" kern="1200" dirty="0" smtClean="0">
              <a:latin typeface="Lucida Sans Unicode" panose="020B0602030504020204" pitchFamily="34" charset="0"/>
              <a:cs typeface="Lucida Sans Unicode" panose="020B0602030504020204" pitchFamily="34" charset="0"/>
              <a:sym typeface="Symbol" panose="05050102010706020507" pitchFamily="18" charset="2"/>
            </a:rPr>
            <a:t>≅</a:t>
          </a:r>
          <a:endParaRPr lang="en-US" sz="2600" kern="1200" dirty="0"/>
        </a:p>
      </dsp:txBody>
      <dsp:txXfrm rot="-5400000">
        <a:off x="5627344" y="1016409"/>
        <a:ext cx="3059455" cy="203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6656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56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56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656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65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4EFAD781-5DD0-4E7D-BA71-19A1D6F146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996F-DBDE-4EAF-93F5-364FF857C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AB3A-8C90-4241-86AE-CA4303F9C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2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86D1D-06C0-4736-84A6-92E7F23F85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7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5C778-7175-479F-B77A-FC3F2A472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4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A4021-BFF4-40CD-B6CF-E05DAADCA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0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B4FEE-3E32-43E6-AC2F-9A7352065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11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FD156-3AEC-4DF4-A5BC-F54F5B7EA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4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DA9CF-459D-482B-92DE-BEA77677D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84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8BD54-21B0-42EB-93FB-8CF700412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16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86D16-96C3-41A6-BFA1-E1E43F2BB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8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14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9122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66738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8287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0253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857086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96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6553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54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112415C8-B528-41DD-BC0B-DA179D8FF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4222AE6-CF9B-4557-8BA0-9C9EB9C023B6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A7D292-7BE0-4AE7-8A2B-DAD54CB43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1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81056"/>
            <a:ext cx="8686800" cy="3029284"/>
          </a:xfrm>
        </p:spPr>
        <p:txBody>
          <a:bodyPr>
            <a:normAutofit fontScale="90000"/>
          </a:bodyPr>
          <a:lstStyle/>
          <a:p>
            <a:r>
              <a:rPr lang="en-US" sz="16600" dirty="0" smtClean="0"/>
              <a:t>Geometry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Thurs/Fri </a:t>
            </a:r>
            <a:br>
              <a:rPr lang="en-US" dirty="0" smtClean="0"/>
            </a:br>
            <a:r>
              <a:rPr lang="en-US" dirty="0" smtClean="0"/>
              <a:t>Nov </a:t>
            </a:r>
            <a:r>
              <a:rPr lang="en-US" dirty="0" smtClean="0"/>
              <a:t>8/9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7543800" cy="1600200"/>
          </a:xfrm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495800"/>
            <a:ext cx="25431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200401"/>
            <a:ext cx="23717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2343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two </a:t>
            </a:r>
            <a:r>
              <a:rPr lang="en-US" b="1" i="1" dirty="0"/>
              <a:t>congruent figures</a:t>
            </a:r>
            <a:r>
              <a:rPr lang="en-US" dirty="0"/>
              <a:t>, all the parts of one figure are congruent to the </a:t>
            </a:r>
            <a:r>
              <a:rPr lang="en-US" b="1" i="1" dirty="0"/>
              <a:t>corresponding parts</a:t>
            </a:r>
            <a:r>
              <a:rPr lang="en-US" dirty="0"/>
              <a:t> of the other figure. In congruent polygons, this means that the corresponding sides and the corresponding angles are </a:t>
            </a:r>
            <a:r>
              <a:rPr lang="en-US" dirty="0" smtClean="0"/>
              <a:t>congruent.</a:t>
            </a:r>
          </a:p>
        </p:txBody>
      </p:sp>
    </p:spTree>
    <p:extLst>
      <p:ext uri="{BB962C8B-B14F-4D97-AF65-F5344CB8AC3E}">
        <p14:creationId xmlns:p14="http://schemas.microsoft.com/office/powerpoint/2010/main" val="13402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69" y="941394"/>
            <a:ext cx="10783861" cy="3695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18157" y="2130114"/>
            <a:ext cx="3068664" cy="18985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99681" y="3324386"/>
            <a:ext cx="1921790" cy="364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457201"/>
            <a:ext cx="2419350" cy="356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0547" b="19969"/>
          <a:stretch/>
        </p:blipFill>
        <p:spPr>
          <a:xfrm>
            <a:off x="4291264" y="762000"/>
            <a:ext cx="1591082" cy="1335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150" r="2242" b="19969"/>
          <a:stretch/>
        </p:blipFill>
        <p:spPr>
          <a:xfrm>
            <a:off x="6019801" y="762001"/>
            <a:ext cx="1686195" cy="1310917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1752600" y="134937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lowchart: Decision 2"/>
          <p:cNvSpPr/>
          <p:nvPr/>
        </p:nvSpPr>
        <p:spPr>
          <a:xfrm>
            <a:off x="4343400" y="2584088"/>
            <a:ext cx="3352800" cy="1905953"/>
          </a:xfrm>
          <a:prstGeom prst="flowChartDecisio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457200" rIns="0" bIns="0" rtlCol="0" anchor="ctr"/>
          <a:lstStyle/>
          <a:p>
            <a:pPr algn="ctr"/>
            <a:r>
              <a:rPr lang="en-US" sz="3000" dirty="0" err="1">
                <a:solidFill>
                  <a:prstClr val="white"/>
                </a:solidFill>
                <a:latin typeface="Lucida Sans Unicode"/>
              </a:rPr>
              <a:t>Iff</a:t>
            </a:r>
            <a:endParaRPr lang="en-US" sz="3000" dirty="0">
              <a:solidFill>
                <a:prstClr val="white"/>
              </a:solidFill>
              <a:latin typeface="Lucida Sans Unicode"/>
            </a:endParaRPr>
          </a:p>
          <a:p>
            <a:pPr algn="ctr"/>
            <a:r>
              <a:rPr lang="en-US" sz="3000" dirty="0">
                <a:solidFill>
                  <a:prstClr val="white"/>
                </a:solidFill>
                <a:latin typeface="Lucida Sans Unicode"/>
              </a:rPr>
              <a:t>Polygons are </a:t>
            </a:r>
            <a:r>
              <a:rPr lang="en-US" sz="3000" dirty="0">
                <a:solidFill>
                  <a:prstClr val="whit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≅</a:t>
            </a:r>
            <a:endParaRPr lang="en-US" sz="3000" dirty="0">
              <a:solidFill>
                <a:prstClr val="white"/>
              </a:solidFill>
              <a:latin typeface="Lucida Sans Unicode"/>
            </a:endParaRPr>
          </a:p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2604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ucida Sans Unicode"/>
              </a:rPr>
              <a:t>List all congruent corresponding parts if</a:t>
            </a:r>
            <a:endParaRPr lang="en-US" sz="24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7344" y="4648201"/>
            <a:ext cx="981075" cy="504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5511" y="4724400"/>
            <a:ext cx="664433" cy="392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9719" y="5175680"/>
            <a:ext cx="1038225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8955" y="5181601"/>
            <a:ext cx="676275" cy="390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4530" y="5604556"/>
            <a:ext cx="1114425" cy="438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0895" y="6019800"/>
            <a:ext cx="1171575" cy="57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5775" y="4682283"/>
            <a:ext cx="1104900" cy="476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20200" y="4697553"/>
            <a:ext cx="647700" cy="4857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4826" y="5623355"/>
            <a:ext cx="1095375" cy="4857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63050" y="5623355"/>
            <a:ext cx="704850" cy="4857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67688" y="5126392"/>
            <a:ext cx="1047750" cy="5143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34489" y="5161789"/>
            <a:ext cx="695325" cy="4857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9631" y="6109129"/>
            <a:ext cx="1076325" cy="495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20201" y="6118655"/>
            <a:ext cx="676275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85072" y="5968572"/>
            <a:ext cx="904875" cy="619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87529" y="5670248"/>
            <a:ext cx="647700" cy="40957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86200" y="910747"/>
            <a:ext cx="5791200" cy="1551111"/>
            <a:chOff x="2362200" y="910746"/>
            <a:chExt cx="5791200" cy="1551111"/>
          </a:xfrm>
        </p:grpSpPr>
        <p:sp>
          <p:nvSpPr>
            <p:cNvPr id="10" name="Curved Up Arrow 9"/>
            <p:cNvSpPr/>
            <p:nvPr/>
          </p:nvSpPr>
          <p:spPr>
            <a:xfrm rot="19679882">
              <a:off x="6096000" y="1219200"/>
              <a:ext cx="2057400" cy="853717"/>
            </a:xfrm>
            <a:prstGeom prst="curved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62200" y="910746"/>
              <a:ext cx="4114800" cy="155111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>
                  <a:solidFill>
                    <a:prstClr val="white"/>
                  </a:solidFill>
                  <a:latin typeface="Lucida Sans Unicode"/>
                </a:rPr>
                <a:t>TIP:  You don’t need a picture if you have the Congruence Statement</a:t>
              </a:r>
              <a:endParaRPr lang="en-US" sz="2500" dirty="0">
                <a:solidFill>
                  <a:prstClr val="white"/>
                </a:solidFill>
                <a:latin typeface="Lucida Sans Unico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BA610-445B-4164-9EED-2B5AA89BB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67BA610-445B-4164-9EED-2B5AA89BB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67BA610-445B-4164-9EED-2B5AA89BB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5BE8B-EBBB-4B7C-B985-B37B7171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615BE8B-EBBB-4B7C-B985-B37B7171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615BE8B-EBBB-4B7C-B985-B37B7171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BA610-445B-4164-9EED-2B5AA89BB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BA610-445B-4164-9EED-2B5AA89BB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BA610-445B-4164-9EED-2B5AA89BB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BA610-445B-4164-9EED-2B5AA89BB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BA610-445B-4164-9EED-2B5AA89BB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5BE8B-EBBB-4B7C-B985-B37B7171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5BE8B-EBBB-4B7C-B985-B37B7171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5BE8B-EBBB-4B7C-B985-B37B7171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5BE8B-EBBB-4B7C-B985-B37B7171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15BE8B-EBBB-4B7C-B985-B37B71719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607802"/>
          </a:xfrm>
        </p:spPr>
        <p:txBody>
          <a:bodyPr/>
          <a:lstStyle/>
          <a:p>
            <a:r>
              <a:rPr lang="en-US" dirty="0" smtClean="0"/>
              <a:t>Practice with Congruence Statements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6214"/>
          <a:stretch/>
        </p:blipFill>
        <p:spPr>
          <a:xfrm>
            <a:off x="3086469" y="1326642"/>
            <a:ext cx="5527858" cy="2134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7719" y="3618623"/>
                <a:ext cx="8663128" cy="6594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Corresponding Sides: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𝑆𝑈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𝑍𝑌</m:t>
                        </m:r>
                      </m:e>
                    </m:acc>
                  </m:oMath>
                </a14:m>
                <a:r>
                  <a:rPr lang="en-US" sz="2800" dirty="0" smtClean="0"/>
                  <a:t>;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𝑈𝑇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𝑌𝑋</m:t>
                        </m:r>
                      </m:e>
                    </m:acc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𝑋𝑍</m:t>
                        </m:r>
                      </m:e>
                    </m:acc>
                  </m:oMath>
                </a14:m>
                <a:r>
                  <a:rPr lang="en-US" sz="2800" dirty="0"/>
                  <a:t>;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19" y="3618623"/>
                <a:ext cx="8663128" cy="659411"/>
              </a:xfrm>
              <a:prstGeom prst="rect">
                <a:avLst/>
              </a:prstGeom>
              <a:blipFill rotWithShape="0">
                <a:blip r:embed="rId3"/>
                <a:stretch>
                  <a:fillRect l="-140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7719" y="4445176"/>
                <a:ext cx="8663128" cy="6587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Corresponding Angles: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800" dirty="0" smtClean="0"/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</m:oMath>
                </a14:m>
                <a:r>
                  <a:rPr lang="en-US" sz="2800" dirty="0" smtClean="0"/>
                  <a:t>X</a:t>
                </a:r>
                <a:r>
                  <a:rPr lang="en-US" sz="2800" dirty="0"/>
                  <a:t>;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19" y="4445176"/>
                <a:ext cx="8663128" cy="658706"/>
              </a:xfrm>
              <a:prstGeom prst="rect">
                <a:avLst/>
              </a:prstGeom>
              <a:blipFill rotWithShape="0">
                <a:blip r:embed="rId4"/>
                <a:stretch>
                  <a:fillRect l="-140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7719" y="5269421"/>
                <a:ext cx="8663128" cy="6587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Congruence Statement: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𝑆𝑈𝑇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𝑍𝑌𝑋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19" y="5269421"/>
                <a:ext cx="8663128" cy="658706"/>
              </a:xfrm>
              <a:prstGeom prst="rect">
                <a:avLst/>
              </a:prstGeom>
              <a:blipFill rotWithShape="0">
                <a:blip r:embed="rId5"/>
                <a:stretch>
                  <a:fillRect l="-140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9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678824"/>
          </a:xfrm>
        </p:spPr>
        <p:txBody>
          <a:bodyPr/>
          <a:lstStyle/>
          <a:p>
            <a:r>
              <a:rPr lang="en-US" dirty="0" smtClean="0"/>
              <a:t>Practice with Congruence 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878" r="79139" b="2580"/>
          <a:stretch/>
        </p:blipFill>
        <p:spPr>
          <a:xfrm>
            <a:off x="194617" y="1715560"/>
            <a:ext cx="3726227" cy="3087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3253" y="2819633"/>
                <a:ext cx="8663128" cy="6594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Corresponding Sides: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𝑉𝑊</m:t>
                        </m:r>
                      </m:e>
                    </m:acc>
                  </m:oMath>
                </a14:m>
                <a:r>
                  <a:rPr lang="en-US" sz="2800" dirty="0" smtClean="0"/>
                  <a:t>;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𝑊𝑋</m:t>
                        </m:r>
                      </m:e>
                    </m:acc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𝐵𝑉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𝑋𝑉</m:t>
                        </m:r>
                      </m:e>
                    </m:acc>
                  </m:oMath>
                </a14:m>
                <a:r>
                  <a:rPr lang="en-US" sz="2800" dirty="0"/>
                  <a:t>;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253" y="2819633"/>
                <a:ext cx="8663128" cy="659411"/>
              </a:xfrm>
              <a:prstGeom prst="rect">
                <a:avLst/>
              </a:prstGeom>
              <a:blipFill rotWithShape="0">
                <a:blip r:embed="rId3"/>
                <a:stretch>
                  <a:fillRect l="-133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3253" y="3646186"/>
                <a:ext cx="8663128" cy="9541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Corresponding Angles: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𝑋𝑉𝑊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𝐵𝑉𝐶</m:t>
                    </m:r>
                  </m:oMath>
                </a14:m>
                <a:r>
                  <a:rPr lang="en-US" sz="2800" dirty="0" smtClean="0"/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800" dirty="0"/>
                  <a:t>; </a:t>
                </a:r>
                <a:endParaRPr lang="en-US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;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253" y="3646186"/>
                <a:ext cx="8663128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335" t="-5660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93253" y="4777476"/>
                <a:ext cx="8663128" cy="6587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Congruence Statement: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𝑋𝑉𝑊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𝐵𝑉𝐶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253" y="4777476"/>
                <a:ext cx="8663128" cy="658706"/>
              </a:xfrm>
              <a:prstGeom prst="rect">
                <a:avLst/>
              </a:prstGeom>
              <a:blipFill rotWithShape="0">
                <a:blip r:embed="rId5"/>
                <a:stretch>
                  <a:fillRect l="-133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6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696579"/>
          </a:xfrm>
        </p:spPr>
        <p:txBody>
          <a:bodyPr/>
          <a:lstStyle/>
          <a:p>
            <a:r>
              <a:rPr lang="en-US" dirty="0" smtClean="0"/>
              <a:t>Practice with Congruence 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827" b="50428"/>
          <a:stretch/>
        </p:blipFill>
        <p:spPr>
          <a:xfrm>
            <a:off x="3192261" y="1026866"/>
            <a:ext cx="4714043" cy="2508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7719" y="3618623"/>
                <a:ext cx="8663128" cy="6594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Corresponding Sides: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𝐹𝐺</m:t>
                        </m:r>
                      </m:e>
                    </m:acc>
                  </m:oMath>
                </a14:m>
                <a:r>
                  <a:rPr lang="en-US" sz="2800" dirty="0" smtClean="0"/>
                  <a:t>;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𝐺𝐻</m:t>
                        </m:r>
                      </m:e>
                    </m:acc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𝐻𝐹</m:t>
                        </m:r>
                      </m:e>
                    </m:acc>
                  </m:oMath>
                </a14:m>
                <a:r>
                  <a:rPr lang="en-US" sz="2800" dirty="0"/>
                  <a:t>;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19" y="3618623"/>
                <a:ext cx="8663128" cy="659411"/>
              </a:xfrm>
              <a:prstGeom prst="rect">
                <a:avLst/>
              </a:prstGeom>
              <a:blipFill rotWithShape="0">
                <a:blip r:embed="rId3"/>
                <a:stretch>
                  <a:fillRect l="-140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7719" y="4445176"/>
                <a:ext cx="8663128" cy="7386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Corresponding Angles: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</m:oMath>
                </a14:m>
                <a:r>
                  <a:rPr lang="en-US" sz="2800" dirty="0" smtClean="0"/>
                  <a:t>H</a:t>
                </a:r>
                <a:r>
                  <a:rPr lang="en-US" sz="2800" dirty="0"/>
                  <a:t>;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19" y="4445176"/>
                <a:ext cx="8663128" cy="738664"/>
              </a:xfrm>
              <a:prstGeom prst="rect">
                <a:avLst/>
              </a:prstGeom>
              <a:blipFill rotWithShape="0">
                <a:blip r:embed="rId4"/>
                <a:stretch>
                  <a:fillRect l="-1405" b="-10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7719" y="5269421"/>
                <a:ext cx="8663128" cy="6587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Congruence Statement: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𝐿𝑀𝑁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𝐹𝐺𝐻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19" y="5269421"/>
                <a:ext cx="8663128" cy="658706"/>
              </a:xfrm>
              <a:prstGeom prst="rect">
                <a:avLst/>
              </a:prstGeom>
              <a:blipFill rotWithShape="0">
                <a:blip r:embed="rId5"/>
                <a:stretch>
                  <a:fillRect l="-140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740967"/>
          </a:xfrm>
        </p:spPr>
        <p:txBody>
          <a:bodyPr/>
          <a:lstStyle/>
          <a:p>
            <a:r>
              <a:rPr lang="en-US" dirty="0" smtClean="0"/>
              <a:t>Practice with Congruence Statements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589" t="61276" r="23848" b="161"/>
          <a:stretch/>
        </p:blipFill>
        <p:spPr>
          <a:xfrm>
            <a:off x="3072917" y="1198485"/>
            <a:ext cx="4837087" cy="2598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9896" y="3538724"/>
                <a:ext cx="8663128" cy="6594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Corresponding Sides: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𝐿𝐽</m:t>
                        </m:r>
                      </m:e>
                    </m:acc>
                  </m:oMath>
                </a14:m>
                <a:r>
                  <a:rPr lang="en-US" sz="2800" dirty="0" smtClean="0"/>
                  <a:t>;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𝐿𝑆</m:t>
                        </m:r>
                      </m:e>
                    </m:acc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𝑆𝑄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𝑆𝐽</m:t>
                        </m:r>
                      </m:e>
                    </m:acc>
                  </m:oMath>
                </a14:m>
                <a:r>
                  <a:rPr lang="en-US" sz="2800" dirty="0"/>
                  <a:t>; 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896" y="3538724"/>
                <a:ext cx="8663128" cy="659411"/>
              </a:xfrm>
              <a:prstGeom prst="rect">
                <a:avLst/>
              </a:prstGeom>
              <a:blipFill rotWithShape="0">
                <a:blip r:embed="rId3"/>
                <a:stretch>
                  <a:fillRect l="-1335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9896" y="4365277"/>
                <a:ext cx="8663128" cy="9541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 smtClean="0"/>
                  <a:t>Corresponding Angles: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800" dirty="0" smtClean="0"/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; </a:t>
                </a:r>
                <a:r>
                  <a:rPr lang="en-US" sz="2800" dirty="0" smtClean="0"/>
                  <a:t>                                  	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𝑄𝑆𝑅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𝐽𝑆𝐿</m:t>
                    </m:r>
                  </m:oMath>
                </a14:m>
                <a:r>
                  <a:rPr lang="en-US" sz="2800" dirty="0"/>
                  <a:t>;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896" y="4365277"/>
                <a:ext cx="8663128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335" t="-5660" b="-1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9896" y="5478222"/>
                <a:ext cx="8663128" cy="6587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smtClean="0"/>
                  <a:t>Congruence Statement: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𝐿𝑆𝐽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896" y="5478222"/>
                <a:ext cx="8663128" cy="658706"/>
              </a:xfrm>
              <a:prstGeom prst="rect">
                <a:avLst/>
              </a:prstGeom>
              <a:blipFill rotWithShape="0">
                <a:blip r:embed="rId5"/>
                <a:stretch>
                  <a:fillRect l="-133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3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4581" y="395051"/>
            <a:ext cx="78581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2DA2BF"/>
                </a:solidFill>
                <a:latin typeface="Comic Sans MS" panose="030F0702030302020204" pitchFamily="66" charset="0"/>
              </a:rPr>
              <a:t>Example 1 :  Finding </a:t>
            </a:r>
            <a:r>
              <a:rPr lang="en-US" sz="3000" dirty="0">
                <a:solidFill>
                  <a:srgbClr val="2DA2BF"/>
                </a:solidFill>
                <a:latin typeface="Comic Sans MS" panose="030F0702030302020204" pitchFamily="66" charset="0"/>
              </a:rPr>
              <a:t>Congruent </a:t>
            </a:r>
            <a:r>
              <a:rPr lang="en-US" sz="3000" dirty="0">
                <a:solidFill>
                  <a:srgbClr val="2DA2BF"/>
                </a:solidFill>
                <a:latin typeface="Comic Sans MS" panose="030F0702030302020204" pitchFamily="66" charset="0"/>
              </a:rPr>
              <a:t>Parts</a:t>
            </a:r>
          </a:p>
          <a:p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If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Wingdings 3" panose="05040102010807070707" pitchFamily="18" charset="2"/>
              </a:rPr>
              <a:t>BCA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≅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Wingdings 3" panose="05040102010807070707" pitchFamily="18" charset="2"/>
              </a:rPr>
              <a:t>DCA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, name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the congruent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corresponding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parts?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30326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Sides</a:t>
            </a:r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0771" y="4004311"/>
            <a:ext cx="1321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Angles: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3996691"/>
            <a:ext cx="1394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B </a:t>
            </a:r>
            <a:r>
              <a:rPr lang="en-US" sz="2200" dirty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≅ </a:t>
            </a:r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</a:t>
            </a:r>
            <a:r>
              <a:rPr lang="en-US" sz="2200" dirty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D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8611" y="4366023"/>
            <a:ext cx="21739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BCA </a:t>
            </a:r>
            <a:r>
              <a:rPr lang="en-US" sz="2200" dirty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≅ </a:t>
            </a:r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</a:t>
            </a:r>
            <a:r>
              <a:rPr lang="en-US" sz="2200" dirty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DCA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8611" y="4735355"/>
            <a:ext cx="21739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BAC </a:t>
            </a:r>
            <a:r>
              <a:rPr lang="en-US" sz="2200" dirty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≅ </a:t>
            </a:r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</a:t>
            </a:r>
            <a:r>
              <a:rPr lang="en-US" sz="2200" dirty="0">
                <a:solidFill>
                  <a:srgbClr val="7030A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DAC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054126" y="2297312"/>
                <a:ext cx="1331518" cy="431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rgbClr val="7030A0"/>
                    </a:solidFill>
                    <a:latin typeface="Lucida Sans Unicode"/>
                    <a:sym typeface="Symbol" panose="05050102010706020507" pitchFamily="18" charset="2"/>
                  </a:rPr>
                  <a:t> </a:t>
                </a:r>
                <a:r>
                  <a:rPr lang="en-US" sz="2200" dirty="0">
                    <a:solidFill>
                      <a:srgbClr val="7030A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  <a:sym typeface="Symbol" panose="05050102010706020507" pitchFamily="18" charset="2"/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𝐷𝐶</m:t>
                        </m:r>
                      </m:e>
                    </m:acc>
                  </m:oMath>
                </a14:m>
                <a:endParaRPr lang="en-US" sz="2200" dirty="0">
                  <a:solidFill>
                    <a:srgbClr val="7030A0"/>
                  </a:solidFill>
                  <a:latin typeface="Lucida Sans Unicode" panose="020B0602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26" y="2297312"/>
                <a:ext cx="1331518" cy="431657"/>
              </a:xfrm>
              <a:prstGeom prst="rect">
                <a:avLst/>
              </a:prstGeom>
              <a:blipFill>
                <a:blip r:embed="rId2"/>
                <a:stretch>
                  <a:fillRect l="-459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054126" y="2664856"/>
                <a:ext cx="1286634" cy="431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rgbClr val="7030A0"/>
                    </a:solidFill>
                    <a:latin typeface="Lucida Sans Unicode"/>
                    <a:sym typeface="Symbol" panose="05050102010706020507" pitchFamily="18" charset="2"/>
                  </a:rPr>
                  <a:t> </a:t>
                </a:r>
                <a:r>
                  <a:rPr lang="en-US" sz="2200" dirty="0">
                    <a:solidFill>
                      <a:srgbClr val="7030A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  <a:sym typeface="Symbol" panose="05050102010706020507" pitchFamily="18" charset="2"/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𝐶𝐴</m:t>
                        </m:r>
                      </m:e>
                    </m:acc>
                  </m:oMath>
                </a14:m>
                <a:endParaRPr lang="en-US" sz="2200" dirty="0">
                  <a:solidFill>
                    <a:srgbClr val="7030A0"/>
                  </a:solidFill>
                  <a:latin typeface="Lucida Sans Unicode" panose="020B0602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26" y="2664856"/>
                <a:ext cx="1286634" cy="431657"/>
              </a:xfrm>
              <a:prstGeom prst="rect">
                <a:avLst/>
              </a:prstGeom>
              <a:blipFill>
                <a:blip r:embed="rId3"/>
                <a:stretch>
                  <a:fillRect l="-474" t="-7042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061745" y="3037107"/>
                <a:ext cx="1331518" cy="431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rgbClr val="7030A0"/>
                    </a:solidFill>
                    <a:latin typeface="Lucida Sans Unicode"/>
                    <a:sym typeface="Symbol" panose="05050102010706020507" pitchFamily="18" charset="2"/>
                  </a:rPr>
                  <a:t> </a:t>
                </a:r>
                <a:r>
                  <a:rPr lang="en-US" sz="2200" dirty="0">
                    <a:solidFill>
                      <a:srgbClr val="7030A0"/>
                    </a:solidFill>
                    <a:latin typeface="Lucida Sans Unicode" panose="020B0602030504020204" pitchFamily="34" charset="0"/>
                    <a:cs typeface="Lucida Sans Unicode" panose="020B0602030504020204" pitchFamily="34" charset="0"/>
                    <a:sym typeface="Symbol" panose="05050102010706020507" pitchFamily="18" charset="2"/>
                  </a:rPr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𝐷𝐴</m:t>
                        </m:r>
                      </m:e>
                    </m:acc>
                  </m:oMath>
                </a14:m>
                <a:endParaRPr lang="en-US" sz="2200" dirty="0">
                  <a:solidFill>
                    <a:srgbClr val="7030A0"/>
                  </a:solidFill>
                  <a:latin typeface="Lucida Sans Unicode" panose="020B0602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745" y="3037107"/>
                <a:ext cx="1331518" cy="431657"/>
              </a:xfrm>
              <a:prstGeom prst="rect">
                <a:avLst/>
              </a:prstGeom>
              <a:blipFill>
                <a:blip r:embed="rId4"/>
                <a:stretch>
                  <a:fillRect l="-457" t="-7042" b="-30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7054231" y="2012699"/>
            <a:ext cx="2343614" cy="2090017"/>
            <a:chOff x="5447836" y="4550688"/>
            <a:chExt cx="2343614" cy="2090017"/>
          </a:xfrm>
        </p:grpSpPr>
        <p:sp>
          <p:nvSpPr>
            <p:cNvPr id="6" name="Right Triangle 5"/>
            <p:cNvSpPr/>
            <p:nvPr/>
          </p:nvSpPr>
          <p:spPr>
            <a:xfrm>
              <a:off x="5791200" y="4899716"/>
              <a:ext cx="1600200" cy="1451491"/>
            </a:xfrm>
            <a:prstGeom prst="rt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cxnSp>
          <p:nvCxnSpPr>
            <p:cNvPr id="16" name="Straight Connector 15"/>
            <p:cNvCxnSpPr>
              <a:stCxn id="6" idx="2"/>
              <a:endCxn id="6" idx="5"/>
            </p:cNvCxnSpPr>
            <p:nvPr/>
          </p:nvCxnSpPr>
          <p:spPr>
            <a:xfrm flipV="1">
              <a:off x="5791200" y="5625462"/>
              <a:ext cx="800100" cy="7257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47836" y="627137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Lucida Sans Unicode"/>
                </a:rPr>
                <a:t>A</a:t>
              </a:r>
              <a:endParaRPr lang="en-US" dirty="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1882" y="455068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Lucida Sans Unicode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84227" y="5297864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Lucida Sans Unicode"/>
                </a:rPr>
                <a:t>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33660" y="6166541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Lucida Sans Unicode"/>
                </a:rPr>
                <a:t>D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97726" y="4401546"/>
            <a:ext cx="3825371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2DA2BF"/>
                </a:solidFill>
                <a:latin typeface="Lucida Sans Unicode"/>
                <a:sym typeface="Wingdings" panose="05000000000000000000" pitchFamily="2" charset="2"/>
              </a:rPr>
              <a:t> If 2 </a:t>
            </a:r>
            <a:r>
              <a:rPr lang="en-US" sz="1500" b="1" dirty="0">
                <a:solidFill>
                  <a:srgbClr val="2DA2BF"/>
                </a:solidFill>
                <a:latin typeface="Lucida Sans Unicode"/>
                <a:sym typeface="Symbol" panose="05050102010706020507" pitchFamily="18" charset="2"/>
              </a:rPr>
              <a:t>s share a vertex, use 3 letters to name them! </a:t>
            </a:r>
            <a:r>
              <a:rPr lang="en-US" sz="1500" b="1" dirty="0">
                <a:solidFill>
                  <a:srgbClr val="2DA2BF"/>
                </a:solidFill>
                <a:latin typeface="Lucida Sans Unicode"/>
                <a:sym typeface="Wingdings" panose="05000000000000000000" pitchFamily="2" charset="2"/>
              </a:rPr>
              <a:t> </a:t>
            </a:r>
            <a:endParaRPr lang="en-US" sz="1500" b="1" dirty="0">
              <a:solidFill>
                <a:srgbClr val="2DA2BF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130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  <p:bldP spid="12" grpId="0" build="p"/>
      <p:bldP spid="13" grpId="0" build="p"/>
      <p:bldP spid="14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057400" y="2590801"/>
                <a:ext cx="8610600" cy="381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△LMC ≅ △BJK. Complete the congruence statements.</a:t>
                </a:r>
              </a:p>
              <a:p>
                <a:endParaRPr lang="en-US" sz="22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1)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𝐿𝐶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 ≅ 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?		2)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𝐾𝐽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≅ 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?		3)  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∠L ≅ ?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		 </a:t>
                </a:r>
              </a:p>
              <a:p>
                <a:pPr marL="342900" indent="-342900">
                  <a:buFontTx/>
                  <a:buAutoNum type="arabicParenR" startAt="4"/>
                </a:pP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∠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M ≅ 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?		5)  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△CML ≅ 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?		6)  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△KBJ ≅ 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?</a:t>
                </a:r>
              </a:p>
              <a:p>
                <a:pPr marL="342900" indent="-342900">
                  <a:buFontTx/>
                  <a:buAutoNum type="arabicParenR" startAt="4"/>
                </a:pPr>
                <a:endParaRPr lang="en-US" sz="22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342900" indent="-342900"/>
                <a:endParaRPr lang="en-US" sz="22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2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If ML = 10, KB = 9, </a:t>
                </a:r>
                <a:r>
                  <a:rPr lang="en-US" sz="22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m∠L</a:t>
                </a:r>
                <a:r>
                  <a:rPr lang="en-US" sz="2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= 44°, and </a:t>
                </a:r>
                <a:r>
                  <a:rPr lang="en-US" sz="2200" dirty="0" err="1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m∠J</a:t>
                </a:r>
                <a:r>
                  <a:rPr lang="en-US" sz="22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= 50°, find the following values.  (Draw your given info in the pic!)</a:t>
                </a:r>
              </a:p>
              <a:p>
                <a:pPr marL="342900" indent="-342900"/>
                <a:endParaRPr lang="en-US" sz="2200" dirty="0">
                  <a:solidFill>
                    <a:prstClr val="black"/>
                  </a:solidFill>
                  <a:latin typeface="Lucida Sans Unicode"/>
                </a:endParaRPr>
              </a:p>
              <a:p>
                <a:pPr marL="342900" indent="-342900"/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7) CL = ?	8)  JB = ?	9) </a:t>
                </a:r>
                <a:r>
                  <a:rPr lang="en-US" sz="2200" dirty="0" err="1">
                    <a:solidFill>
                      <a:prstClr val="black"/>
                    </a:solidFill>
                    <a:latin typeface="Lucida Sans Unicode"/>
                  </a:rPr>
                  <a:t>m∠M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 = ?	10) </a:t>
                </a:r>
                <a:r>
                  <a:rPr lang="en-US" sz="2200" dirty="0" err="1">
                    <a:solidFill>
                      <a:prstClr val="black"/>
                    </a:solidFill>
                    <a:latin typeface="Lucida Sans Unicode"/>
                  </a:rPr>
                  <a:t>m∠C</a:t>
                </a:r>
                <a:r>
                  <a:rPr lang="en-US" sz="2200" dirty="0">
                    <a:solidFill>
                      <a:prstClr val="black"/>
                    </a:solidFill>
                    <a:latin typeface="Lucida Sans Unicode"/>
                  </a:rPr>
                  <a:t> = ? </a:t>
                </a:r>
              </a:p>
              <a:p>
                <a:pPr marL="342900" indent="-342900"/>
                <a:endParaRPr lang="en-US" sz="22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90801"/>
                <a:ext cx="8610600" cy="3816429"/>
              </a:xfrm>
              <a:prstGeom prst="rect">
                <a:avLst/>
              </a:prstGeom>
              <a:blipFill>
                <a:blip r:embed="rId2"/>
                <a:stretch>
                  <a:fillRect l="-1487" t="-1278" r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33600" y="304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  <a:latin typeface="Lucida Sans Unicode"/>
              </a:rPr>
              <a:t>YOU TRY!</a:t>
            </a:r>
            <a:endParaRPr lang="en-US" sz="2800" dirty="0">
              <a:solidFill>
                <a:srgbClr val="2DA2BF"/>
              </a:solidFill>
              <a:latin typeface="Lucida Sans Unicod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016" y="405944"/>
            <a:ext cx="4759569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2026" y="3302914"/>
            <a:ext cx="56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</a:t>
            </a:r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B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2532" y="3644083"/>
            <a:ext cx="489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J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9618" y="3576936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△KJB</a:t>
            </a:r>
            <a:endParaRPr lang="en-US" sz="24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9183" y="3613305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△CLM</a:t>
            </a:r>
            <a:endParaRPr lang="en-US" sz="24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9128" y="940714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10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3783" y="1676401"/>
            <a:ext cx="362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9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9958" y="1379882"/>
            <a:ext cx="652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44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3641" y="1063081"/>
            <a:ext cx="652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50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5322" y="1364183"/>
            <a:ext cx="652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2DA2BF"/>
                </a:solidFill>
                <a:latin typeface="Lucida Sans Unicode"/>
                <a:sym typeface="Symbol" panose="05050102010706020507" pitchFamily="18" charset="2"/>
              </a:rPr>
              <a:t>44</a:t>
            </a:r>
            <a:endParaRPr lang="en-US" sz="2200" dirty="0">
              <a:solidFill>
                <a:srgbClr val="2DA2BF"/>
              </a:solidFill>
              <a:latin typeface="Lucida Sans Unicod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99451" y="924508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2DA2BF"/>
                </a:solidFill>
                <a:latin typeface="Lucida Sans Unicode"/>
                <a:sym typeface="Symbol" panose="05050102010706020507" pitchFamily="18" charset="2"/>
              </a:rPr>
              <a:t>10</a:t>
            </a:r>
            <a:endParaRPr lang="en-US" sz="2200" dirty="0">
              <a:solidFill>
                <a:srgbClr val="2DA2BF"/>
              </a:solidFill>
              <a:latin typeface="Lucida Sans Unicod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0703" y="1755148"/>
            <a:ext cx="362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2DA2BF"/>
                </a:solidFill>
                <a:latin typeface="Lucida Sans Unicode"/>
                <a:sym typeface="Symbol" panose="05050102010706020507" pitchFamily="18" charset="2"/>
              </a:rPr>
              <a:t>9</a:t>
            </a:r>
            <a:endParaRPr lang="en-US" sz="2200" dirty="0">
              <a:solidFill>
                <a:srgbClr val="2DA2BF"/>
              </a:solidFill>
              <a:latin typeface="Lucida Sans Unicod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4056" y="1046637"/>
            <a:ext cx="652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2DA2BF"/>
                </a:solidFill>
                <a:latin typeface="Lucida Sans Unicode"/>
                <a:sym typeface="Symbol" panose="05050102010706020507" pitchFamily="18" charset="2"/>
              </a:rPr>
              <a:t>50</a:t>
            </a:r>
            <a:endParaRPr lang="en-US" sz="2200" dirty="0">
              <a:solidFill>
                <a:srgbClr val="2DA2BF"/>
              </a:solidFill>
              <a:latin typeface="Lucida Sans Unicod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2921" y="1336965"/>
            <a:ext cx="3032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2DA2BF"/>
                </a:solidFill>
                <a:latin typeface="Lucida Sans Unicode"/>
                <a:sym typeface="Symbol" panose="05050102010706020507" pitchFamily="18" charset="2"/>
              </a:rPr>
              <a:t>?</a:t>
            </a:r>
            <a:endParaRPr lang="en-US" sz="2200" dirty="0">
              <a:solidFill>
                <a:srgbClr val="2DA2BF"/>
              </a:solidFill>
              <a:latin typeface="Lucida Sans Unicod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2960" y="5849476"/>
            <a:ext cx="324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9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6693" y="5866794"/>
            <a:ext cx="540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10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6904" y="5876578"/>
            <a:ext cx="652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50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27" name="Up Arrow Callout 26"/>
          <p:cNvSpPr/>
          <p:nvPr/>
        </p:nvSpPr>
        <p:spPr>
          <a:xfrm>
            <a:off x="5913021" y="1624378"/>
            <a:ext cx="1931110" cy="113301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1949" y="1987542"/>
            <a:ext cx="6110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  <a:latin typeface="Lucida Sans Unicode"/>
                <a:sym typeface="Symbol" panose="05050102010706020507" pitchFamily="18" charset="2"/>
              </a:rPr>
              <a:t>   44</a:t>
            </a:r>
          </a:p>
          <a:p>
            <a:r>
              <a:rPr lang="en-US" sz="1500" u="sng" dirty="0">
                <a:solidFill>
                  <a:prstClr val="white"/>
                </a:solidFill>
                <a:latin typeface="Lucida Sans Unicode"/>
                <a:sym typeface="Symbol" panose="05050102010706020507" pitchFamily="18" charset="2"/>
              </a:rPr>
              <a:t>+50</a:t>
            </a:r>
          </a:p>
          <a:p>
            <a:r>
              <a:rPr lang="en-US" sz="1500" dirty="0">
                <a:solidFill>
                  <a:prstClr val="white"/>
                </a:solidFill>
                <a:latin typeface="Lucida Sans Unicode"/>
                <a:sym typeface="Symbol" panose="05050102010706020507" pitchFamily="18" charset="2"/>
              </a:rPr>
              <a:t> </a:t>
            </a:r>
            <a:r>
              <a:rPr lang="en-US" sz="1500" dirty="0">
                <a:solidFill>
                  <a:prstClr val="white"/>
                </a:solidFill>
                <a:latin typeface="Lucida Sans Unicode"/>
                <a:sym typeface="Symbol" panose="05050102010706020507" pitchFamily="18" charset="2"/>
              </a:rPr>
              <a:t> 94</a:t>
            </a:r>
            <a:endParaRPr lang="en-US" sz="1500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85260" y="1981200"/>
            <a:ext cx="6110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  <a:latin typeface="Lucida Sans Unicode"/>
                <a:sym typeface="Symbol" panose="05050102010706020507" pitchFamily="18" charset="2"/>
              </a:rPr>
              <a:t> 180</a:t>
            </a:r>
          </a:p>
          <a:p>
            <a:r>
              <a:rPr lang="en-US" sz="1500" u="sng" dirty="0">
                <a:solidFill>
                  <a:prstClr val="white"/>
                </a:solidFill>
                <a:latin typeface="Lucida Sans Unicode"/>
                <a:sym typeface="Symbol" panose="05050102010706020507" pitchFamily="18" charset="2"/>
              </a:rPr>
              <a:t>-94</a:t>
            </a:r>
          </a:p>
          <a:p>
            <a:r>
              <a:rPr lang="en-US" sz="1500" dirty="0">
                <a:solidFill>
                  <a:prstClr val="white"/>
                </a:solidFill>
                <a:latin typeface="Lucida Sans Unicode"/>
                <a:sym typeface="Symbol" panose="05050102010706020507" pitchFamily="18" charset="2"/>
              </a:rPr>
              <a:t>  86</a:t>
            </a:r>
            <a:endParaRPr lang="en-US" sz="1500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44001" y="5867401"/>
            <a:ext cx="652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Lucida Sans Unicode"/>
                <a:sym typeface="Symbol" panose="05050102010706020507" pitchFamily="18" charset="2"/>
              </a:rPr>
              <a:t>86</a:t>
            </a:r>
            <a:endParaRPr lang="en-US" sz="22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2634693" y="726574"/>
            <a:ext cx="4848611" cy="27394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Lucida Sans Unicode"/>
              </a:rPr>
              <a:t>TIP:  Match each part &amp; write the measure on the other triangle!</a:t>
            </a:r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448720" y="3226714"/>
                <a:ext cx="6660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𝐵𝐾</m:t>
                          </m:r>
                        </m:e>
                      </m:acc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  <a:latin typeface="Lucida Sans Unicode" panose="020B0602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20" y="3226714"/>
                <a:ext cx="66608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29661" y="3241001"/>
                <a:ext cx="690061" cy="431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𝐶𝑀</m:t>
                          </m:r>
                        </m:e>
                      </m:acc>
                    </m:oMath>
                  </m:oMathPara>
                </a14:m>
                <a:endParaRPr lang="en-US" sz="2200" dirty="0">
                  <a:solidFill>
                    <a:srgbClr val="7030A0"/>
                  </a:solidFill>
                  <a:latin typeface="Lucida Sans Unicode" panose="020B0602030504020204" pitchFamily="34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61" y="3241001"/>
                <a:ext cx="690061" cy="431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6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7" grpId="0" animBg="1"/>
      <p:bldP spid="25" grpId="0"/>
      <p:bldP spid="26" grpId="0"/>
      <p:bldP spid="28" grpId="0" build="p"/>
      <p:bldP spid="15" grpId="0" animBg="1"/>
      <p:bldP spid="15" grpId="1" animBg="1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Go over </a:t>
            </a:r>
            <a:r>
              <a:rPr lang="en-US" sz="4400" dirty="0" smtClean="0"/>
              <a:t>Test</a:t>
            </a:r>
            <a:endParaRPr lang="en-US" sz="4400" dirty="0" smtClean="0"/>
          </a:p>
          <a:p>
            <a:r>
              <a:rPr lang="en-US" sz="4400" dirty="0" smtClean="0"/>
              <a:t>Notes on </a:t>
            </a:r>
            <a:r>
              <a:rPr lang="en-US" sz="4400" dirty="0" smtClean="0"/>
              <a:t>4.1</a:t>
            </a:r>
          </a:p>
          <a:p>
            <a:r>
              <a:rPr lang="en-US" sz="4400" dirty="0" smtClean="0"/>
              <a:t>Practice </a:t>
            </a:r>
            <a:endParaRPr lang="en-US" sz="4400" dirty="0" smtClean="0"/>
          </a:p>
          <a:p>
            <a:r>
              <a:rPr lang="en-US" sz="4400" dirty="0" smtClean="0"/>
              <a:t>Homework</a:t>
            </a:r>
            <a:endParaRPr lang="en-US" sz="4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30" y="1169393"/>
            <a:ext cx="4022670" cy="1971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8800" y="381001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DA2BF"/>
                </a:solidFill>
                <a:latin typeface="Lucida Sans Unicode"/>
              </a:rPr>
              <a:t>Finding Congruent Triangles:</a:t>
            </a:r>
            <a:endParaRPr lang="en-US" sz="2800" b="1" dirty="0">
              <a:solidFill>
                <a:srgbClr val="2DA2BF"/>
              </a:solidFill>
              <a:latin typeface="Lucida Sans Unicode"/>
            </a:endParaRPr>
          </a:p>
          <a:p>
            <a:r>
              <a:rPr lang="en-US" sz="2800" dirty="0">
                <a:solidFill>
                  <a:srgbClr val="7030A0"/>
                </a:solidFill>
                <a:latin typeface="Lucida Sans Unicode"/>
              </a:rPr>
              <a:t>Are the triangles congruent</a:t>
            </a:r>
            <a:r>
              <a:rPr lang="en-US" sz="2800" dirty="0">
                <a:solidFill>
                  <a:srgbClr val="7030A0"/>
                </a:solidFill>
                <a:latin typeface="Lucida Sans Unicode"/>
              </a:rPr>
              <a:t>?  </a:t>
            </a:r>
            <a:r>
              <a:rPr lang="en-US" sz="2800" dirty="0">
                <a:solidFill>
                  <a:srgbClr val="7030A0"/>
                </a:solidFill>
                <a:latin typeface="Lucida Sans Unicode"/>
              </a:rPr>
              <a:t>Justify </a:t>
            </a:r>
            <a:r>
              <a:rPr lang="en-US" sz="2800" dirty="0">
                <a:solidFill>
                  <a:srgbClr val="7030A0"/>
                </a:solidFill>
                <a:latin typeface="Lucida Sans Unicode"/>
              </a:rPr>
              <a:t>your </a:t>
            </a:r>
            <a:r>
              <a:rPr lang="en-US" sz="2800" dirty="0">
                <a:solidFill>
                  <a:srgbClr val="7030A0"/>
                </a:solidFill>
                <a:latin typeface="Lucida Sans Unicode"/>
              </a:rPr>
              <a:t>answer.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14801"/>
            <a:ext cx="2286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" r="37288" b="-10231"/>
          <a:stretch/>
        </p:blipFill>
        <p:spPr>
          <a:xfrm>
            <a:off x="1752600" y="1621830"/>
            <a:ext cx="2819400" cy="587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26316" b="10085"/>
          <a:stretch/>
        </p:blipFill>
        <p:spPr>
          <a:xfrm>
            <a:off x="1752600" y="2232124"/>
            <a:ext cx="3200400" cy="376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2844205"/>
            <a:ext cx="1562100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3477616"/>
            <a:ext cx="1485900" cy="495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2735" y="2999741"/>
            <a:ext cx="46281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Lucida Sans Unicode"/>
              </a:rPr>
              <a:t>Definition of </a:t>
            </a:r>
            <a:r>
              <a:rPr lang="en-US" sz="2200" dirty="0">
                <a:solidFill>
                  <a:prstClr val="black"/>
                </a:solidFill>
                <a:latin typeface="Lucida Sans Unicode"/>
                <a:cs typeface="Lucida Sans Unicode" panose="020B0602030504020204" pitchFamily="34" charset="0"/>
              </a:rPr>
              <a:t>≅ (measures are =)</a:t>
            </a:r>
            <a:endParaRPr lang="en-US" sz="22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2736" y="2232124"/>
            <a:ext cx="947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Lucida Sans Unicode"/>
              </a:rPr>
              <a:t>Given</a:t>
            </a:r>
            <a:endParaRPr lang="en-US" sz="2200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4114801"/>
            <a:ext cx="2381250" cy="352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2735" y="4075569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Lucida Sans Unicode"/>
              </a:rPr>
              <a:t>Vertical </a:t>
            </a:r>
            <a:r>
              <a:rPr lang="en-US" sz="2200" dirty="0">
                <a:solidFill>
                  <a:prstClr val="black"/>
                </a:solidFill>
                <a:latin typeface="Lucida Sans Unicode"/>
                <a:sym typeface="Symbol" panose="05050102010706020507" pitchFamily="18" charset="2"/>
              </a:rPr>
              <a:t>s are </a:t>
            </a:r>
            <a:r>
              <a:rPr lang="en-US" sz="2200" dirty="0">
                <a:solidFill>
                  <a:prstClr val="black"/>
                </a:solidFill>
                <a:latin typeface="Lucida Sans Unicode"/>
                <a:cs typeface="Lucida Sans Unicode" panose="020B0602030504020204" pitchFamily="34" charset="0"/>
              </a:rPr>
              <a:t>≅</a:t>
            </a:r>
            <a:endParaRPr lang="en-US" sz="2200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8993" y="4998503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Lucida Sans Unicode"/>
              </a:rPr>
              <a:t>Yes </a:t>
            </a:r>
            <a:r>
              <a:rPr lang="en-US" sz="2400" dirty="0">
                <a:solidFill>
                  <a:prstClr val="black"/>
                </a:solidFill>
                <a:latin typeface="Lucida Sans Unicode"/>
                <a:sym typeface="Wingdings 3" panose="05040102010807070707" pitchFamily="18" charset="2"/>
              </a:rPr>
              <a:t></a:t>
            </a: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_______ </a:t>
            </a:r>
            <a:r>
              <a:rPr lang="en-US" sz="2400" dirty="0">
                <a:solidFill>
                  <a:prstClr val="black"/>
                </a:solidFill>
                <a:latin typeface="Lucida Sans Unicode"/>
                <a:cs typeface="Lucida Sans Unicode" panose="020B0602030504020204" pitchFamily="34" charset="0"/>
              </a:rPr>
              <a:t>≅ </a:t>
            </a:r>
            <a:r>
              <a:rPr lang="en-US" sz="2400" dirty="0">
                <a:solidFill>
                  <a:prstClr val="black"/>
                </a:solidFill>
                <a:latin typeface="Lucida Sans Unicode"/>
                <a:sym typeface="Wingdings 3" panose="05040102010807070707" pitchFamily="18" charset="2"/>
              </a:rPr>
              <a:t></a:t>
            </a:r>
            <a:r>
              <a:rPr lang="en-US" sz="2400" dirty="0">
                <a:solidFill>
                  <a:prstClr val="black"/>
                </a:solidFill>
                <a:latin typeface="Lucida Sans Unicode"/>
              </a:rPr>
              <a:t>_______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31266" y="4953001"/>
            <a:ext cx="1156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Unicode"/>
                <a:sym typeface="Wingdings 3" panose="05040102010807070707" pitchFamily="18" charset="2"/>
              </a:rPr>
              <a:t>ABC </a:t>
            </a:r>
            <a:endParaRPr lang="en-US" sz="2400" dirty="0">
              <a:solidFill>
                <a:srgbClr val="7030A0"/>
              </a:solidFill>
              <a:latin typeface="Lucida Sans Unicod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1672" y="4953001"/>
            <a:ext cx="1156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Lucida Sans Unicode"/>
                <a:sym typeface="Wingdings 3" panose="05040102010807070707" pitchFamily="18" charset="2"/>
              </a:rPr>
              <a:t>EDC</a:t>
            </a:r>
            <a:endParaRPr lang="en-US" sz="2400" dirty="0">
              <a:solidFill>
                <a:srgbClr val="7030A0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01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  <p:bldP spid="11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804566"/>
            <a:ext cx="3248025" cy="2143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1006853"/>
            <a:ext cx="579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  △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ABD ≅ △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CBD </a:t>
            </a:r>
          </a:p>
          <a:p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  If </a:t>
            </a:r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A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3x + 10 &amp; </a:t>
            </a:r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C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= 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4x</a:t>
            </a:r>
          </a:p>
          <a:p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  <a:p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Find each angle measure:</a:t>
            </a:r>
          </a:p>
          <a:p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A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_____</a:t>
            </a:r>
          </a:p>
          <a:p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r>
              <a:rPr lang="en-US" sz="2400" dirty="0" err="1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C</a:t>
            </a:r>
            <a:r>
              <a:rPr lang="en-US" sz="2400" dirty="0">
                <a:solidFill>
                  <a:prstClr val="black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_____</a:t>
            </a:r>
            <a:endParaRPr lang="en-US" sz="2400" dirty="0">
              <a:solidFill>
                <a:prstClr val="black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2DA2BF"/>
                </a:solidFill>
                <a:latin typeface="Comic Sans MS" panose="030F0702030302020204" pitchFamily="66" charset="0"/>
              </a:rPr>
              <a:t>Example 2:</a:t>
            </a:r>
            <a:endParaRPr lang="en-US" sz="3000" dirty="0">
              <a:solidFill>
                <a:srgbClr val="2DA2B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316100"/>
            <a:ext cx="2648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DA2BF"/>
                </a:solidFill>
                <a:latin typeface="Lucida Sans Unicode"/>
              </a:rPr>
              <a:t>   3x + 10 =  4x</a:t>
            </a:r>
            <a:endParaRPr lang="en-US" sz="2400" dirty="0">
              <a:solidFill>
                <a:srgbClr val="2DA2BF"/>
              </a:solidFill>
              <a:latin typeface="Lucida Sans Unicode"/>
            </a:endParaRPr>
          </a:p>
          <a:p>
            <a:pPr marL="342900" indent="-342900">
              <a:buFontTx/>
              <a:buChar char="-"/>
            </a:pPr>
            <a:r>
              <a:rPr lang="en-US" sz="2400" u="sng" dirty="0">
                <a:solidFill>
                  <a:srgbClr val="2DA2BF"/>
                </a:solidFill>
                <a:latin typeface="Lucida Sans Unicode"/>
              </a:rPr>
              <a:t>3x            -3x</a:t>
            </a:r>
          </a:p>
          <a:p>
            <a:r>
              <a:rPr lang="en-US" sz="2400" dirty="0">
                <a:solidFill>
                  <a:srgbClr val="2DA2BF"/>
                </a:solidFill>
                <a:latin typeface="Lucida Sans Unicode"/>
              </a:rPr>
              <a:t>            10 = 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2197" y="2850021"/>
            <a:ext cx="1941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DA2BF"/>
                </a:solidFill>
                <a:latin typeface="Lucida Sans Unicode"/>
              </a:rPr>
              <a:t>3(10)+10 =</a:t>
            </a:r>
          </a:p>
          <a:p>
            <a:r>
              <a:rPr lang="en-US" sz="2400" dirty="0">
                <a:solidFill>
                  <a:srgbClr val="2DA2BF"/>
                </a:solidFill>
                <a:latin typeface="Lucida Sans Unicode"/>
              </a:rPr>
              <a:t>40</a:t>
            </a:r>
            <a:r>
              <a:rPr lang="en-US" sz="2400" dirty="0">
                <a:solidFill>
                  <a:srgbClr val="2DA2BF"/>
                </a:solidFill>
                <a:latin typeface="Lucida Sans Unicode"/>
                <a:sym typeface="Symbol" panose="05050102010706020507" pitchFamily="18" charset="2"/>
              </a:rPr>
              <a:t></a:t>
            </a:r>
            <a:endParaRPr lang="en-US" sz="2400" dirty="0">
              <a:solidFill>
                <a:srgbClr val="2DA2BF"/>
              </a:solidFill>
              <a:latin typeface="Lucida Sans Unicod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5703" y="3883306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DA2BF"/>
                </a:solidFill>
                <a:latin typeface="Lucida Sans Unicode"/>
              </a:rPr>
              <a:t>4(10)=</a:t>
            </a:r>
          </a:p>
          <a:p>
            <a:r>
              <a:rPr lang="en-US" sz="2400" dirty="0">
                <a:solidFill>
                  <a:srgbClr val="2DA2BF"/>
                </a:solidFill>
                <a:latin typeface="Lucida Sans Unicode"/>
              </a:rPr>
              <a:t>40</a:t>
            </a:r>
            <a:r>
              <a:rPr lang="en-US" sz="2400" dirty="0">
                <a:solidFill>
                  <a:srgbClr val="2DA2BF"/>
                </a:solidFill>
                <a:latin typeface="Lucida Sans Unicode"/>
                <a:sym typeface="Symbol" panose="05050102010706020507" pitchFamily="18" charset="2"/>
              </a:rPr>
              <a:t></a:t>
            </a:r>
            <a:endParaRPr lang="en-US" sz="2400" dirty="0">
              <a:solidFill>
                <a:srgbClr val="2DA2BF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38241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0" y="1474248"/>
            <a:ext cx="11195806" cy="3090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8882" y="2592280"/>
            <a:ext cx="2831976" cy="55929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18882" y="2592280"/>
                <a:ext cx="2831976" cy="646331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882" y="2592280"/>
                <a:ext cx="283197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5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547" y="1455692"/>
            <a:ext cx="11276905" cy="328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9" b="2032"/>
          <a:stretch/>
        </p:blipFill>
        <p:spPr bwMode="auto">
          <a:xfrm>
            <a:off x="816927" y="959803"/>
            <a:ext cx="9512406" cy="491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5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77"/>
          <a:stretch/>
        </p:blipFill>
        <p:spPr bwMode="auto">
          <a:xfrm>
            <a:off x="507153" y="2272983"/>
            <a:ext cx="11092180" cy="1841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40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" y="1551729"/>
            <a:ext cx="10532428" cy="3646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0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4653"/>
            <a:ext cx="10058400" cy="1188720"/>
          </a:xfrm>
        </p:spPr>
        <p:txBody>
          <a:bodyPr/>
          <a:lstStyle/>
          <a:p>
            <a:r>
              <a:rPr lang="en-US" dirty="0" smtClean="0"/>
              <a:t>Assignments – HW Check on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73373"/>
            <a:ext cx="10058400" cy="4538027"/>
          </a:xfrm>
        </p:spPr>
        <p:txBody>
          <a:bodyPr/>
          <a:lstStyle/>
          <a:p>
            <a:r>
              <a:rPr lang="en-US" sz="3200" dirty="0" smtClean="0"/>
              <a:t>4-1 Homework due on Monday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39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4952" y="963121"/>
            <a:ext cx="12959488" cy="47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5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92" y="546294"/>
            <a:ext cx="11772215" cy="56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1878"/>
            <a:ext cx="12386319" cy="43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84" y="457518"/>
            <a:ext cx="10914215" cy="58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54" y="457518"/>
            <a:ext cx="11554508" cy="54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847248"/>
            <a:ext cx="12277817" cy="35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5989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Objectives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225" y="1185909"/>
            <a:ext cx="10058400" cy="4267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By </a:t>
            </a:r>
            <a:r>
              <a:rPr lang="en-US" sz="3200" dirty="0" smtClean="0">
                <a:solidFill>
                  <a:schemeClr val="accent1"/>
                </a:solidFill>
              </a:rPr>
              <a:t>the end of the period, students will be able to: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Write a correct congruence statement for triangles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Mark information in a picture, given the congruence statement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Write the corresponding side or angle given a picture or a congruence statement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Use the Third Angle Theorem to solve for a missing angle, or to prove triangles congruent</a:t>
            </a:r>
          </a:p>
        </p:txBody>
      </p:sp>
    </p:spTree>
    <p:extLst>
      <p:ext uri="{BB962C8B-B14F-4D97-AF65-F5344CB8AC3E}">
        <p14:creationId xmlns:p14="http://schemas.microsoft.com/office/powerpoint/2010/main" val="2544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1410</TotalTime>
  <Words>506</Words>
  <Application>Microsoft Office PowerPoint</Application>
  <PresentationFormat>Widescreen</PresentationFormat>
  <Paragraphs>120</Paragraphs>
  <Slides>27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Arial</vt:lpstr>
      <vt:lpstr>Arial Black</vt:lpstr>
      <vt:lpstr>Cambria</vt:lpstr>
      <vt:lpstr>Cambria Math</vt:lpstr>
      <vt:lpstr>Comic Sans MS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Cherry Blossom 16x9</vt:lpstr>
      <vt:lpstr>Radial</vt:lpstr>
      <vt:lpstr>Concourse</vt:lpstr>
      <vt:lpstr>Geometry Thurs/Fri  Nov 8/9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Practice with Congruence Statements</vt:lpstr>
      <vt:lpstr>Practice with Congruence Statements</vt:lpstr>
      <vt:lpstr>Practice with Congruence Statements</vt:lpstr>
      <vt:lpstr>Practice with Congruence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Assignments – HW Check on Monday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Thurs/Fri  Nov 10/11</dc:title>
  <dc:creator>Yasmeen Bouwman</dc:creator>
  <cp:lastModifiedBy>Henry Borjas</cp:lastModifiedBy>
  <cp:revision>22</cp:revision>
  <dcterms:created xsi:type="dcterms:W3CDTF">2016-11-08T14:15:58Z</dcterms:created>
  <dcterms:modified xsi:type="dcterms:W3CDTF">2018-11-08T15:43:51Z</dcterms:modified>
</cp:coreProperties>
</file>