
<file path=[Content_Types].xml><?xml version="1.0" encoding="utf-8"?>
<Types xmlns="http://schemas.openxmlformats.org/package/2006/content-types">
  <Default Extension="png" ContentType="image/png"/>
  <Default Extension="bin" ContentType="audio/unknown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2"/>
  </p:notesMasterIdLst>
  <p:sldIdLst>
    <p:sldId id="296" r:id="rId2"/>
    <p:sldId id="287" r:id="rId3"/>
    <p:sldId id="256" r:id="rId4"/>
    <p:sldId id="288" r:id="rId5"/>
    <p:sldId id="270" r:id="rId6"/>
    <p:sldId id="289" r:id="rId7"/>
    <p:sldId id="268" r:id="rId8"/>
    <p:sldId id="271" r:id="rId9"/>
    <p:sldId id="278" r:id="rId10"/>
    <p:sldId id="267" r:id="rId11"/>
    <p:sldId id="262" r:id="rId12"/>
    <p:sldId id="290" r:id="rId13"/>
    <p:sldId id="275" r:id="rId14"/>
    <p:sldId id="276" r:id="rId15"/>
    <p:sldId id="277" r:id="rId16"/>
    <p:sldId id="281" r:id="rId17"/>
    <p:sldId id="264" r:id="rId18"/>
    <p:sldId id="291" r:id="rId19"/>
    <p:sldId id="292" r:id="rId20"/>
    <p:sldId id="298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31" autoAdjust="0"/>
    <p:restoredTop sz="94660"/>
  </p:normalViewPr>
  <p:slideViewPr>
    <p:cSldViewPr>
      <p:cViewPr varScale="1">
        <p:scale>
          <a:sx n="69" d="100"/>
          <a:sy n="69" d="100"/>
        </p:scale>
        <p:origin x="532" y="4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0FF841-91B8-4FC0-8E49-BC6C4701567E}" type="datetimeFigureOut">
              <a:rPr lang="en-US" smtClean="0"/>
              <a:t>11/2/2018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E605B7-99B6-4578-98D2-32F08A44A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5108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E605B7-99B6-4578-98D2-32F08A44A35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3128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0" y="2226503"/>
            <a:ext cx="5917679" cy="2550877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0" y="4777380"/>
            <a:ext cx="5917679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7498080" y="1828800"/>
            <a:ext cx="990599" cy="22865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80C42DE3-9C5B-46A5-B2CB-DC30D9AA2A39}" type="datetimeFigureOut">
              <a:rPr lang="en-US" smtClean="0"/>
              <a:pPr/>
              <a:t>11/2/2018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6236208" y="3264408"/>
            <a:ext cx="3859795" cy="228660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CB5848C0-7A72-4AD2-80E4-85FA6475D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645103"/>
      </p:ext>
    </p:extLst>
  </p:cSld>
  <p:clrMapOvr>
    <a:masterClrMapping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10204164">
              <a:off x="426788" y="456424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Rectangle 15"/>
            <p:cNvSpPr/>
            <p:nvPr/>
          </p:nvSpPr>
          <p:spPr>
            <a:xfrm>
              <a:off x="421503" y="402165"/>
              <a:ext cx="8327939" cy="31411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0800000">
              <a:off x="485023" y="2670079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4961454"/>
            <a:ext cx="642200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1" y="685800"/>
            <a:ext cx="6422004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0" y="5528192"/>
            <a:ext cx="6422004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42DE3-9C5B-46A5-B2CB-DC30D9AA2A39}" type="datetimeFigureOut">
              <a:rPr lang="en-US" smtClean="0"/>
              <a:pPr/>
              <a:t>11/2/2018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CB5848C0-7A72-4AD2-80E4-85FA6475D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60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2780895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Rectangle 8"/>
            <p:cNvSpPr/>
            <p:nvPr/>
          </p:nvSpPr>
          <p:spPr>
            <a:xfrm>
              <a:off x="485023" y="4343399"/>
              <a:ext cx="8182128" cy="21124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>
              <a:off x="485023" y="2854646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2005" cy="169272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488023"/>
            <a:ext cx="6422005" cy="2536857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42DE3-9C5B-46A5-B2CB-DC30D9AA2A39}" type="datetimeFigureOut">
              <a:rPr lang="en-US" smtClean="0"/>
              <a:pPr/>
              <a:t>11/2/2018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CB5848C0-7A72-4AD2-80E4-85FA6475D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0903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430920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10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3" name="TextBox 22"/>
          <p:cNvSpPr txBox="1"/>
          <p:nvPr/>
        </p:nvSpPr>
        <p:spPr bwMode="gray">
          <a:xfrm>
            <a:off x="647430" y="651690"/>
            <a:ext cx="6015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 bwMode="gray">
          <a:xfrm>
            <a:off x="7069418" y="2900292"/>
            <a:ext cx="61906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8060" y="927099"/>
            <a:ext cx="6160385" cy="2882179"/>
          </a:xfrm>
        </p:spPr>
        <p:txBody>
          <a:bodyPr anchor="ctr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387278" y="3809278"/>
            <a:ext cx="5646143" cy="333113"/>
          </a:xfrm>
        </p:spPr>
        <p:txBody>
          <a:bodyPr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5000816"/>
            <a:ext cx="6343673" cy="101061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42DE3-9C5B-46A5-B2CB-DC30D9AA2A39}" type="datetimeFigureOut">
              <a:rPr lang="en-US" smtClean="0"/>
              <a:pPr/>
              <a:t>11/2/2018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CB5848C0-7A72-4AD2-80E4-85FA6475D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8098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/>
            <p:nvPr/>
          </p:nvSpPr>
          <p:spPr bwMode="gray">
            <a:xfrm rot="21010068">
              <a:off x="6359946" y="431124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2057400"/>
            <a:ext cx="6422005" cy="20955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5024908"/>
            <a:ext cx="6422004" cy="994891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42DE3-9C5B-46A5-B2CB-DC30D9AA2A39}" type="datetimeFigureOut">
              <a:rPr lang="en-US" smtClean="0"/>
              <a:pPr/>
              <a:t>11/2/2018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CB5848C0-7A72-4AD2-80E4-85FA6475D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896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3593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2489200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6440" y="3147164"/>
            <a:ext cx="2313432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5614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08471" y="3147164"/>
            <a:ext cx="2318918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60935" y="3147164"/>
            <a:ext cx="2316625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294530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42DE3-9C5B-46A5-B2CB-DC30D9AA2A39}" type="datetimeFigureOut">
              <a:rPr lang="en-US" smtClean="0"/>
              <a:pPr/>
              <a:t>11/2/2018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CB5848C0-7A72-4AD2-80E4-85FA6475D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6560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345260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4179596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9055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8"/>
          </p:nvPr>
        </p:nvSpPr>
        <p:spPr>
          <a:xfrm>
            <a:off x="866439" y="4837558"/>
            <a:ext cx="2313432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11125" y="4179595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8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553189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11125" y="484820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4179596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9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08641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58642" y="483755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3290019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42DE3-9C5B-46A5-B2CB-DC30D9AA2A39}" type="datetimeFigureOut">
              <a:rPr lang="en-US" smtClean="0"/>
              <a:pPr/>
              <a:t>11/2/2018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CB5848C0-7A72-4AD2-80E4-85FA6475D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3355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21301" y="6387910"/>
            <a:ext cx="990599" cy="228659"/>
          </a:xfrm>
        </p:spPr>
        <p:txBody>
          <a:bodyPr/>
          <a:lstStyle/>
          <a:p>
            <a:fld id="{80C42DE3-9C5B-46A5-B2CB-DC30D9AA2A39}" type="datetimeFigureOut">
              <a:rPr lang="en-US" smtClean="0"/>
              <a:pPr/>
              <a:t>11/2/2018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6133" y="6387910"/>
            <a:ext cx="3859795" cy="2286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CB5848C0-7A72-4AD2-80E4-85FA6475D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60257"/>
      </p:ext>
    </p:extLst>
  </p:cSld>
  <p:clrMapOvr>
    <a:masterClrMapping/>
  </p:clrMapOvr>
  <p:transition>
    <p:wedg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20420" cy="6860798"/>
            <a:chOff x="-1588" y="0"/>
            <a:chExt cx="9120420" cy="6860798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4966650">
              <a:off x="4673046" y="5107506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</p:grpSp>
      <p:sp>
        <p:nvSpPr>
          <p:cNvPr id="17" name="Rectangle 16"/>
          <p:cNvSpPr/>
          <p:nvPr/>
        </p:nvSpPr>
        <p:spPr>
          <a:xfrm>
            <a:off x="414867" y="402165"/>
            <a:ext cx="4610565" cy="605367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 bwMode="gray">
          <a:xfrm rot="5400000">
            <a:off x="1299309" y="1765596"/>
            <a:ext cx="5995993" cy="3326809"/>
          </a:xfrm>
          <a:custGeom>
            <a:avLst/>
            <a:gdLst/>
            <a:ahLst/>
            <a:cxnLst/>
            <a:rect l="0" t="0" r="r" b="b"/>
            <a:pathLst>
              <a:path w="4960" h="2752">
                <a:moveTo>
                  <a:pt x="0" y="0"/>
                </a:moveTo>
                <a:lnTo>
                  <a:pt x="0" y="324"/>
                </a:lnTo>
                <a:lnTo>
                  <a:pt x="0" y="1992"/>
                </a:lnTo>
                <a:lnTo>
                  <a:pt x="0" y="2752"/>
                </a:lnTo>
                <a:lnTo>
                  <a:pt x="4960" y="2752"/>
                </a:lnTo>
                <a:lnTo>
                  <a:pt x="4960" y="1992"/>
                </a:lnTo>
                <a:lnTo>
                  <a:pt x="4960" y="324"/>
                </a:lnTo>
                <a:lnTo>
                  <a:pt x="4960" y="0"/>
                </a:lnTo>
                <a:lnTo>
                  <a:pt x="4960" y="0"/>
                </a:lnTo>
                <a:lnTo>
                  <a:pt x="4734" y="34"/>
                </a:lnTo>
                <a:lnTo>
                  <a:pt x="4510" y="64"/>
                </a:lnTo>
                <a:lnTo>
                  <a:pt x="4284" y="90"/>
                </a:lnTo>
                <a:lnTo>
                  <a:pt x="4060" y="114"/>
                </a:lnTo>
                <a:lnTo>
                  <a:pt x="3836" y="132"/>
                </a:lnTo>
                <a:lnTo>
                  <a:pt x="3614" y="146"/>
                </a:lnTo>
                <a:lnTo>
                  <a:pt x="3392" y="158"/>
                </a:lnTo>
                <a:lnTo>
                  <a:pt x="3174" y="166"/>
                </a:lnTo>
                <a:lnTo>
                  <a:pt x="2960" y="172"/>
                </a:lnTo>
                <a:lnTo>
                  <a:pt x="2748" y="174"/>
                </a:lnTo>
                <a:lnTo>
                  <a:pt x="2542" y="174"/>
                </a:lnTo>
                <a:lnTo>
                  <a:pt x="2338" y="174"/>
                </a:lnTo>
                <a:lnTo>
                  <a:pt x="2140" y="170"/>
                </a:lnTo>
                <a:lnTo>
                  <a:pt x="1948" y="164"/>
                </a:lnTo>
                <a:lnTo>
                  <a:pt x="1762" y="156"/>
                </a:lnTo>
                <a:lnTo>
                  <a:pt x="1582" y="148"/>
                </a:lnTo>
                <a:lnTo>
                  <a:pt x="1410" y="138"/>
                </a:lnTo>
                <a:lnTo>
                  <a:pt x="1244" y="128"/>
                </a:lnTo>
                <a:lnTo>
                  <a:pt x="1088" y="116"/>
                </a:lnTo>
                <a:lnTo>
                  <a:pt x="938" y="104"/>
                </a:lnTo>
                <a:lnTo>
                  <a:pt x="668" y="78"/>
                </a:lnTo>
                <a:lnTo>
                  <a:pt x="438" y="54"/>
                </a:lnTo>
                <a:lnTo>
                  <a:pt x="254" y="34"/>
                </a:lnTo>
                <a:lnTo>
                  <a:pt x="116" y="16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18" name="Freeform 5"/>
          <p:cNvSpPr>
            <a:spLocks noEditPoints="1"/>
          </p:cNvSpPr>
          <p:nvPr/>
        </p:nvSpPr>
        <p:spPr bwMode="gray">
          <a:xfrm>
            <a:off x="0" y="0"/>
            <a:ext cx="9144000" cy="6858000"/>
          </a:xfrm>
          <a:custGeom>
            <a:avLst/>
            <a:gdLst/>
            <a:ahLst/>
            <a:cxnLst/>
            <a:rect l="0" t="0" r="r" b="b"/>
            <a:pathLst>
              <a:path w="5760" h="4320">
                <a:moveTo>
                  <a:pt x="0" y="0"/>
                </a:moveTo>
                <a:lnTo>
                  <a:pt x="0" y="4320"/>
                </a:lnTo>
                <a:lnTo>
                  <a:pt x="5760" y="4320"/>
                </a:lnTo>
                <a:lnTo>
                  <a:pt x="5760" y="0"/>
                </a:lnTo>
                <a:lnTo>
                  <a:pt x="0" y="0"/>
                </a:lnTo>
                <a:close/>
                <a:moveTo>
                  <a:pt x="5444" y="4004"/>
                </a:moveTo>
                <a:lnTo>
                  <a:pt x="324" y="4004"/>
                </a:lnTo>
                <a:lnTo>
                  <a:pt x="324" y="324"/>
                </a:lnTo>
                <a:lnTo>
                  <a:pt x="5444" y="324"/>
                </a:lnTo>
                <a:lnTo>
                  <a:pt x="5444" y="400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74928" y="1447799"/>
            <a:ext cx="1113516" cy="4572001"/>
          </a:xfrm>
        </p:spPr>
        <p:txBody>
          <a:bodyPr vert="eaVert" anchor="ctr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738" y="1447799"/>
            <a:ext cx="4416936" cy="45720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42DE3-9C5B-46A5-B2CB-DC30D9AA2A39}" type="datetimeFigureOut">
              <a:rPr lang="en-US" smtClean="0"/>
              <a:pPr/>
              <a:t>11/2/2018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8546" y="6365498"/>
            <a:ext cx="3859795" cy="228660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CB5848C0-7A72-4AD2-80E4-85FA6475D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529617"/>
      </p:ext>
    </p:extLst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970" y="927098"/>
            <a:ext cx="6343672" cy="70986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42DE3-9C5B-46A5-B2CB-DC30D9AA2A39}" type="datetimeFigureOut">
              <a:rPr lang="en-US" smtClean="0"/>
              <a:pPr/>
              <a:t>11/2/2018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CB5848C0-7A72-4AD2-80E4-85FA6475D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040861"/>
      </p:ext>
    </p:extLst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6200000">
              <a:off x="3105027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/>
            <p:nvPr/>
          </p:nvSpPr>
          <p:spPr bwMode="gray">
            <a:xfrm rot="15687606">
              <a:off x="3320102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7534" y="2257588"/>
            <a:ext cx="3090672" cy="3020344"/>
          </a:xfrm>
        </p:spPr>
        <p:txBody>
          <a:bodyPr anchor="ctr"/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19261" y="2257588"/>
            <a:ext cx="3082516" cy="302034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42DE3-9C5B-46A5-B2CB-DC30D9AA2A39}" type="datetimeFigureOut">
              <a:rPr lang="en-US" smtClean="0"/>
              <a:pPr/>
              <a:t>11/2/2018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CB5848C0-7A72-4AD2-80E4-85FA6475D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812449"/>
      </p:ext>
    </p:extLst>
  </p:cSld>
  <p:clrMapOvr>
    <a:masterClrMapping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440" y="2489200"/>
            <a:ext cx="3636980" cy="353060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81" y="2489203"/>
            <a:ext cx="3636980" cy="35306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42DE3-9C5B-46A5-B2CB-DC30D9AA2A39}" type="datetimeFigureOut">
              <a:rPr lang="en-US" smtClean="0"/>
              <a:pPr/>
              <a:t>11/2/2018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CB5848C0-7A72-4AD2-80E4-85FA6475D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632234"/>
      </p:ext>
    </p:extLst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9918" y="2489200"/>
            <a:ext cx="3633502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6440" y="3248490"/>
            <a:ext cx="3636980" cy="277131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0581" y="2489200"/>
            <a:ext cx="3636979" cy="75663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0581" y="3245835"/>
            <a:ext cx="3636980" cy="27739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42DE3-9C5B-46A5-B2CB-DC30D9AA2A39}" type="datetimeFigureOut">
              <a:rPr lang="en-US" smtClean="0"/>
              <a:pPr/>
              <a:t>11/2/2018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CB5848C0-7A72-4AD2-80E4-85FA6475D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822983"/>
      </p:ext>
    </p:extLst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42DE3-9C5B-46A5-B2CB-DC30D9AA2A39}" type="datetimeFigureOut">
              <a:rPr lang="en-US" smtClean="0"/>
              <a:pPr/>
              <a:t>11/2/2018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CB5848C0-7A72-4AD2-80E4-85FA6475D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88948"/>
      </p:ext>
    </p:extLst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42DE3-9C5B-46A5-B2CB-DC30D9AA2A39}" type="datetimeFigureOut">
              <a:rPr lang="en-US" smtClean="0"/>
              <a:pPr/>
              <a:t>11/2/2018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CB5848C0-7A72-4AD2-80E4-85FA6475D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071849"/>
      </p:ext>
    </p:extLst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548536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/>
            <p:nvPr/>
          </p:nvSpPr>
          <p:spPr bwMode="gray">
            <a:xfrm rot="15687606">
              <a:off x="2769747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447800"/>
            <a:ext cx="2712590" cy="14955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8927" y="1447800"/>
            <a:ext cx="3632850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1" y="3086845"/>
            <a:ext cx="2712589" cy="2933701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42DE3-9C5B-46A5-B2CB-DC30D9AA2A39}" type="datetimeFigureOut">
              <a:rPr lang="en-US" smtClean="0"/>
              <a:pPr/>
              <a:t>11/2/2018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CB5848C0-7A72-4AD2-80E4-85FA6475D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824339"/>
      </p:ext>
    </p:extLst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852610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 rot="15687606">
              <a:off x="3074559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381390"/>
            <a:ext cx="2987089" cy="157480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22909" y="1320800"/>
            <a:ext cx="2791102" cy="42164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086100"/>
            <a:ext cx="2987089" cy="24511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42DE3-9C5B-46A5-B2CB-DC30D9AA2A39}" type="datetimeFigureOut">
              <a:rPr lang="en-US" smtClean="0"/>
              <a:pPr/>
              <a:t>11/2/2018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CB5848C0-7A72-4AD2-80E4-85FA6475D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281474"/>
      </p:ext>
    </p:extLst>
  </p:cSld>
  <p:clrMapOvr>
    <a:masterClrMapping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21010068">
              <a:off x="6359946" y="179029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5" name="Freeform 24"/>
            <p:cNvSpPr/>
            <p:nvPr/>
          </p:nvSpPr>
          <p:spPr bwMode="gray">
            <a:xfrm>
              <a:off x="485023" y="1856450"/>
              <a:ext cx="8173954" cy="4535226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866440" y="927099"/>
            <a:ext cx="6345260" cy="7098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4382" y="2489200"/>
            <a:ext cx="6345260" cy="353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74443" y="6365498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 b="1" i="0">
                <a:solidFill>
                  <a:schemeClr val="accent1"/>
                </a:solidFill>
              </a:defRPr>
            </a:lvl1pPr>
          </a:lstStyle>
          <a:p>
            <a:fld id="{80C42DE3-9C5B-46A5-B2CB-DC30D9AA2A39}" type="datetimeFigureOut">
              <a:rPr lang="en-US" smtClean="0"/>
              <a:pPr/>
              <a:t>11/2/2018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0843" y="6365497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fld id="{CB5848C0-7A72-4AD2-80E4-85FA6475D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8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ransition>
    <p:wedge/>
  </p:transition>
  <p:txStyles>
    <p:titleStyle>
      <a:lvl1pPr algn="l" defTabSz="457200" rtl="0" eaLnBrk="1" latinLnBrk="0" hangingPunct="1">
        <a:spcBef>
          <a:spcPct val="0"/>
        </a:spcBef>
        <a:buNone/>
        <a:defRPr sz="3200" b="0" i="0" kern="120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83464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3444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0876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0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5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80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15.png"/><Relationship Id="rId7" Type="http://schemas.openxmlformats.org/officeDocument/2006/relationships/image" Target="../media/image23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1.png"/><Relationship Id="rId4" Type="http://schemas.openxmlformats.org/officeDocument/2006/relationships/image" Target="../media/image20.png"/><Relationship Id="rId9" Type="http://schemas.openxmlformats.org/officeDocument/2006/relationships/image" Target="../media/image2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0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7.png"/><Relationship Id="rId4" Type="http://schemas.openxmlformats.org/officeDocument/2006/relationships/image" Target="../media/image26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0.png"/><Relationship Id="rId4" Type="http://schemas.openxmlformats.org/officeDocument/2006/relationships/image" Target="../media/image200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0.png"/><Relationship Id="rId3" Type="http://schemas.openxmlformats.org/officeDocument/2006/relationships/audio" Target="../media/audio1.bin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7.emf"/><Relationship Id="rId7" Type="http://schemas.openxmlformats.org/officeDocument/2006/relationships/image" Target="../media/image1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emf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219200"/>
            <a:ext cx="5917679" cy="2550877"/>
          </a:xfrm>
        </p:spPr>
        <p:txBody>
          <a:bodyPr/>
          <a:lstStyle/>
          <a:p>
            <a:r>
              <a:rPr lang="en-US" dirty="0" smtClean="0"/>
              <a:t>Geometry</a:t>
            </a:r>
            <a:br>
              <a:rPr lang="en-US" dirty="0" smtClean="0"/>
            </a:br>
            <a:r>
              <a:rPr lang="en-US" dirty="0" smtClean="0"/>
              <a:t>Thurs/Fri</a:t>
            </a:r>
            <a:br>
              <a:rPr lang="en-US" dirty="0" smtClean="0"/>
            </a:br>
            <a:r>
              <a:rPr lang="en-US" dirty="0" smtClean="0"/>
              <a:t>Nov 1/2nd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0" y="3886200"/>
            <a:ext cx="5917679" cy="1752600"/>
          </a:xfrm>
        </p:spPr>
        <p:txBody>
          <a:bodyPr>
            <a:noAutofit/>
          </a:bodyPr>
          <a:lstStyle/>
          <a:p>
            <a:r>
              <a:rPr lang="en-US" sz="4000" b="1" dirty="0" smtClean="0"/>
              <a:t>You will need your homework and a calculator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024206220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457200" y="1575955"/>
            <a:ext cx="8540670" cy="415498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dirty="0"/>
              <a:t>The lines in both graphs are </a:t>
            </a:r>
            <a:r>
              <a:rPr lang="en-US" sz="2400" b="1" u="sng" dirty="0">
                <a:solidFill>
                  <a:schemeClr val="accent2"/>
                </a:solidFill>
              </a:rPr>
              <a:t>perpendicular</a:t>
            </a:r>
            <a:r>
              <a:rPr lang="en-US" sz="2400" dirty="0"/>
              <a:t>.  What is the relationship of each of their slopes?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                                 Slopes:			     Slopes:</a:t>
            </a:r>
          </a:p>
          <a:p>
            <a:r>
              <a:rPr lang="en-US" sz="2400" dirty="0"/>
              <a:t>			_________			     __________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18995"/>
            <a:ext cx="6345260" cy="709865"/>
          </a:xfrm>
        </p:spPr>
        <p:txBody>
          <a:bodyPr/>
          <a:lstStyle/>
          <a:p>
            <a:r>
              <a:rPr lang="en-US" dirty="0"/>
              <a:t>Discovering Slopes of Perpendicular Lines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238" y="2575638"/>
            <a:ext cx="2685811" cy="2743200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>
          <a:xfrm flipV="1">
            <a:off x="470238" y="2575637"/>
            <a:ext cx="3002669" cy="144008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882107" y="2644122"/>
            <a:ext cx="1371600" cy="279806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3383" y="2578532"/>
            <a:ext cx="2685811" cy="2743200"/>
          </a:xfrm>
          <a:prstGeom prst="rect">
            <a:avLst/>
          </a:prstGeom>
        </p:spPr>
      </p:pic>
      <p:cxnSp>
        <p:nvCxnSpPr>
          <p:cNvPr id="11" name="Straight Arrow Connector 10"/>
          <p:cNvCxnSpPr/>
          <p:nvPr/>
        </p:nvCxnSpPr>
        <p:spPr>
          <a:xfrm>
            <a:off x="4768307" y="2872722"/>
            <a:ext cx="2438400" cy="160020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4940241" y="2700827"/>
            <a:ext cx="1807818" cy="2593047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1021807" y="2948922"/>
            <a:ext cx="76200" cy="762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1867558" y="4669741"/>
            <a:ext cx="76200" cy="762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799157" y="3807335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1650457" y="3399772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3347180" y="4088298"/>
                <a:ext cx="721672" cy="43999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>
                    <a:solidFill>
                      <a:schemeClr val="accent6"/>
                    </a:solidFill>
                  </a:rPr>
                  <a:t>-2 </a:t>
                </a:r>
                <a:r>
                  <a:rPr lang="en-US" sz="1600" dirty="0"/>
                  <a:t>&amp;</a:t>
                </a:r>
                <a:r>
                  <a:rPr lang="en-US" sz="1600" dirty="0">
                    <a:solidFill>
                      <a:schemeClr val="accent2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600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600" b="0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US" sz="1600" dirty="0">
                  <a:solidFill>
                    <a:schemeClr val="accent2"/>
                  </a:solidFill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7180" y="4088298"/>
                <a:ext cx="721672" cy="439992"/>
              </a:xfrm>
              <a:prstGeom prst="rect">
                <a:avLst/>
              </a:prstGeom>
              <a:blipFill rotWithShape="0">
                <a:blip r:embed="rId3"/>
                <a:stretch>
                  <a:fillRect l="-4237" b="-41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7475635" y="4091922"/>
                <a:ext cx="750526" cy="4417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>
                    <a:solidFill>
                      <a:schemeClr val="accent6"/>
                    </a:solidFill>
                  </a:rPr>
                  <a:t>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600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1600" b="0" i="1" smtClean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1600" dirty="0">
                    <a:solidFill>
                      <a:schemeClr val="accent2"/>
                    </a:solidFill>
                  </a:rPr>
                  <a:t> </a:t>
                </a:r>
                <a:r>
                  <a:rPr lang="en-US" sz="1600" dirty="0"/>
                  <a:t>&amp;</a:t>
                </a:r>
                <a:r>
                  <a:rPr lang="en-US" sz="1600" dirty="0">
                    <a:solidFill>
                      <a:schemeClr val="accent2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600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1600" b="0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US" sz="1600" dirty="0">
                  <a:solidFill>
                    <a:schemeClr val="accent2"/>
                  </a:solidFill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75635" y="4091922"/>
                <a:ext cx="750526" cy="441788"/>
              </a:xfrm>
              <a:prstGeom prst="rect">
                <a:avLst/>
              </a:prstGeom>
              <a:blipFill rotWithShape="0">
                <a:blip r:embed="rId4"/>
                <a:stretch>
                  <a:fillRect l="-4065" b="-27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Oval 33"/>
          <p:cNvSpPr/>
          <p:nvPr/>
        </p:nvSpPr>
        <p:spPr>
          <a:xfrm>
            <a:off x="5574360" y="3399772"/>
            <a:ext cx="76200" cy="762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5606505" y="4236009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5149307" y="490027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6227681" y="3813685"/>
            <a:ext cx="76200" cy="762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90017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-304800"/>
            <a:ext cx="7772400" cy="1143000"/>
          </a:xfrm>
        </p:spPr>
        <p:txBody>
          <a:bodyPr/>
          <a:lstStyle/>
          <a:p>
            <a:r>
              <a:rPr lang="en-US" dirty="0"/>
              <a:t>Perpendicular Lines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8229600" cy="12954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200" b="1" dirty="0" smtClean="0">
                <a:solidFill>
                  <a:schemeClr val="accent2"/>
                </a:solidFill>
              </a:rPr>
              <a:t>The </a:t>
            </a:r>
            <a:r>
              <a:rPr lang="en-US" sz="3200" b="1" dirty="0">
                <a:solidFill>
                  <a:schemeClr val="accent2"/>
                </a:solidFill>
              </a:rPr>
              <a:t>slopes of perpendicular lines </a:t>
            </a:r>
            <a:r>
              <a:rPr lang="en-US" sz="3200" b="1" dirty="0" smtClean="0">
                <a:solidFill>
                  <a:schemeClr val="accent2"/>
                </a:solidFill>
              </a:rPr>
              <a:t>are</a:t>
            </a:r>
          </a:p>
          <a:p>
            <a:pPr marL="0" indent="0" algn="ctr">
              <a:buNone/>
            </a:pPr>
            <a:r>
              <a:rPr lang="en-US" sz="3200" b="1" dirty="0" smtClean="0">
                <a:solidFill>
                  <a:schemeClr val="accent2"/>
                </a:solidFill>
              </a:rPr>
              <a:t> </a:t>
            </a:r>
            <a:r>
              <a:rPr lang="en-US" sz="3200" b="1" u="sng" dirty="0">
                <a:solidFill>
                  <a:schemeClr val="accent2"/>
                </a:solidFill>
              </a:rPr>
              <a:t>opposite</a:t>
            </a:r>
            <a:r>
              <a:rPr lang="en-US" sz="3200" b="1" dirty="0">
                <a:solidFill>
                  <a:schemeClr val="accent2"/>
                </a:solidFill>
              </a:rPr>
              <a:t> and </a:t>
            </a:r>
            <a:r>
              <a:rPr lang="en-US" sz="3200" b="1" u="sng" dirty="0">
                <a:solidFill>
                  <a:schemeClr val="accent2"/>
                </a:solidFill>
              </a:rPr>
              <a:t>reciprocals</a:t>
            </a:r>
            <a:r>
              <a:rPr lang="en-US" sz="2400" b="1" dirty="0" smtClean="0">
                <a:solidFill>
                  <a:schemeClr val="accent2"/>
                </a:solidFill>
              </a:rPr>
              <a:t>!</a:t>
            </a:r>
            <a:endParaRPr lang="en-US" sz="2400" b="1" dirty="0">
              <a:solidFill>
                <a:schemeClr val="accent2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gray">
          <a:xfrm>
            <a:off x="533400" y="685800"/>
            <a:ext cx="7772400" cy="714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0" i="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/>
              <a:t>Slopes of Perpendicular Lines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3505200"/>
            <a:ext cx="8385604" cy="174307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447801" y="3733800"/>
                <a:ext cx="381000" cy="46102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801" y="3733800"/>
                <a:ext cx="381000" cy="461024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573802" y="3631800"/>
                <a:ext cx="379198" cy="57618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3802" y="3631800"/>
                <a:ext cx="379198" cy="576183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7543800" y="3631799"/>
                <a:ext cx="381000" cy="57708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43800" y="3631799"/>
                <a:ext cx="381000" cy="577081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1524000" y="4508450"/>
                <a:ext cx="381000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6</m:t>
                      </m:r>
                    </m:oMath>
                  </m:oMathPara>
                </a14:m>
                <a:endParaRPr lang="en-US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0" y="4508450"/>
                <a:ext cx="381000" cy="430887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038600" y="4508450"/>
                <a:ext cx="1330910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𝑢𝑛𝑑𝑒𝑓𝑖𝑛𝑒𝑑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4508450"/>
                <a:ext cx="1330910" cy="369332"/>
              </a:xfrm>
              <a:prstGeom prst="rect">
                <a:avLst/>
              </a:prstGeom>
              <a:blipFill rotWithShape="0">
                <a:blip r:embed="rId8"/>
                <a:stretch>
                  <a:fillRect l="-11009" r="-19725" b="-38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7082901" y="4430082"/>
                <a:ext cx="381000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82901" y="4430082"/>
                <a:ext cx="381000" cy="369332"/>
              </a:xfrm>
              <a:prstGeom prst="rect">
                <a:avLst/>
              </a:prstGeom>
              <a:blipFill rotWithShape="0">
                <a:blip r:embed="rId9"/>
                <a:stretch>
                  <a:fillRect l="-14516" r="-32258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10" grpId="0"/>
      <p:bldP spid="15" grpId="0"/>
      <p:bldP spid="16" grpId="0"/>
      <p:bldP spid="17" grpId="0"/>
      <p:bldP spid="18" grpId="0"/>
      <p:bldP spid="1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 the following lines perpendicular?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43808"/>
          <a:stretch/>
        </p:blipFill>
        <p:spPr>
          <a:xfrm>
            <a:off x="304800" y="2133600"/>
            <a:ext cx="8229600" cy="101387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04800" y="3048000"/>
                <a:ext cx="2438400" cy="2215991"/>
              </a:xfrm>
              <a:prstGeom prst="rect">
                <a:avLst/>
              </a:prstGeom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3600" b="1" i="1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No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𝒂𝒏𝒅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−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3600" b="1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𝒂𝒓𝒆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𝒐𝒏𝒍𝒚</m:t>
                      </m:r>
                    </m:oMath>
                  </m:oMathPara>
                </a14:m>
                <a:endParaRPr lang="en-US" sz="3600" b="1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𝒐𝒑𝒑𝒐𝒔𝒊𝒕𝒆𝒔</m:t>
                      </m:r>
                    </m:oMath>
                  </m:oMathPara>
                </a14:m>
                <a:endParaRPr lang="en-US" sz="3600" b="1" dirty="0" smtClean="0"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3048000"/>
                <a:ext cx="2438400" cy="2215991"/>
              </a:xfrm>
              <a:prstGeom prst="rect">
                <a:avLst/>
              </a:prstGeom>
              <a:blipFill rotWithShape="0">
                <a:blip r:embed="rId3"/>
                <a:stretch>
                  <a:fillRect t="-56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086100" y="2944520"/>
                <a:ext cx="2667000" cy="2522422"/>
              </a:xfrm>
              <a:prstGeom prst="rect">
                <a:avLst/>
              </a:prstGeom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4000" b="1" i="1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No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32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32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en-US" sz="3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3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𝒂𝒏𝒅</m:t>
                      </m:r>
                      <m:r>
                        <a:rPr lang="en-US" sz="3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−</m:t>
                      </m:r>
                      <m:r>
                        <a:rPr lang="en-US" sz="3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  <m:r>
                        <a:rPr lang="en-US" sz="3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3200" b="1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𝒂𝒓𝒆</m:t>
                      </m:r>
                      <m:r>
                        <a:rPr lang="en-US" sz="3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3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𝒐𝒏𝒍𝒚</m:t>
                      </m:r>
                    </m:oMath>
                  </m:oMathPara>
                </a14:m>
                <a:endParaRPr lang="en-US" sz="3200" b="1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3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𝒓𝒆𝒄𝒊𝒑𝒓𝒐𝒄𝒂𝒍𝒔</m:t>
                      </m:r>
                    </m:oMath>
                  </m:oMathPara>
                </a14:m>
                <a:endParaRPr lang="en-US" sz="3200" b="1" dirty="0" smtClean="0"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6100" y="2944520"/>
                <a:ext cx="2667000" cy="2522422"/>
              </a:xfrm>
              <a:prstGeom prst="rect">
                <a:avLst/>
              </a:prstGeom>
              <a:blipFill rotWithShape="0">
                <a:blip r:embed="rId4"/>
                <a:stretch>
                  <a:fillRect t="-54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5943600" y="3132674"/>
                <a:ext cx="2933700" cy="2522422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4000" b="1" i="1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Yes!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  <m:r>
                        <a:rPr lang="en-US" sz="3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3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𝒂𝒏𝒅</m:t>
                      </m:r>
                      <m:r>
                        <a:rPr lang="en-US" sz="3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−</m:t>
                      </m:r>
                      <m:f>
                        <m:fPr>
                          <m:ctrlPr>
                            <a:rPr lang="en-US" sz="32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32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en-US" sz="3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3200" b="1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𝒂𝒓𝒆</m:t>
                      </m:r>
                      <m:r>
                        <a:rPr lang="en-US" sz="3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3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𝒐𝒑𝒑𝒐𝒔𝒊𝒕𝒆</m:t>
                      </m:r>
                    </m:oMath>
                  </m:oMathPara>
                </a14:m>
                <a:endParaRPr lang="en-US" sz="3200" b="1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𝒓𝒆𝒄𝒊𝒑𝒓𝒐𝒄𝒂𝒍𝒔</m:t>
                      </m:r>
                    </m:oMath>
                  </m:oMathPara>
                </a14:m>
                <a:endParaRPr lang="en-US" sz="3200" b="1" dirty="0" smtClean="0"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3600" y="3132674"/>
                <a:ext cx="2933700" cy="252242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97062235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 try! Writing an equation of a line.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516384" y="2133600"/>
            <a:ext cx="8610600" cy="4343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Write the equation for the line that is parallel to y = -2x+1 and passing through (-2, 3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0" indent="0">
              <a:buNone/>
            </a:pPr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Step 1: Find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slope of the equation.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The 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slope m is -2</a:t>
            </a:r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Step 2: Plug in </a:t>
            </a:r>
            <a:r>
              <a:rPr 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m, x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to solve for </a:t>
            </a:r>
            <a:r>
              <a:rPr 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0406" y="4501185"/>
            <a:ext cx="2057400" cy="197581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00799" y="4191000"/>
            <a:ext cx="1911093" cy="6858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533242" y="2971800"/>
            <a:ext cx="33528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Step 3: Plug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get the new equation of your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line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6501217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970" y="927098"/>
            <a:ext cx="7516030" cy="709865"/>
          </a:xfrm>
        </p:spPr>
        <p:txBody>
          <a:bodyPr/>
          <a:lstStyle/>
          <a:p>
            <a:r>
              <a:rPr lang="en-US" dirty="0"/>
              <a:t>We try! Writing an equation of a line.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99052" y="2209800"/>
            <a:ext cx="7696200" cy="3962400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Write the equation for the line that is parallel to y = -1/2x+10 and passing through (-2, 4).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First, find the slope of the equation. The slope m is -1/2.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equation of the line is 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3276599"/>
            <a:ext cx="1600200" cy="168077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81400" y="5257800"/>
            <a:ext cx="1447744" cy="4827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219200" y="2819400"/>
            <a:ext cx="5334000" cy="3810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990600" y="3337790"/>
            <a:ext cx="1828800" cy="182880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066800" y="5257800"/>
            <a:ext cx="4114800" cy="6096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578864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970" y="927098"/>
            <a:ext cx="7516030" cy="709865"/>
          </a:xfrm>
        </p:spPr>
        <p:txBody>
          <a:bodyPr/>
          <a:lstStyle/>
          <a:p>
            <a:r>
              <a:rPr lang="en-US" dirty="0" smtClean="0"/>
              <a:t>Writing </a:t>
            </a:r>
            <a:r>
              <a:rPr lang="en-US" dirty="0"/>
              <a:t>an equation of a line.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99052" y="2209800"/>
            <a:ext cx="7696200" cy="3962400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Write the equation for the line that is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perpendicular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y = x+1 and passing through (5, 8).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First, find the slope of the equation. The slope m is -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3255948"/>
            <a:ext cx="1219200" cy="1493846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062182" y="2907776"/>
            <a:ext cx="5638800" cy="36034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62182" y="3196162"/>
            <a:ext cx="1600200" cy="15240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98984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0"/>
            <a:ext cx="8229600" cy="1219200"/>
          </a:xfrm>
        </p:spPr>
        <p:txBody>
          <a:bodyPr/>
          <a:lstStyle/>
          <a:p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Write the equation of the line that passes through (6,-5) and is perpendicular to y = 2x+3.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438400"/>
            <a:ext cx="7486357" cy="4302125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dirty="0">
                <a:solidFill>
                  <a:srgbClr val="FF0000"/>
                </a:solidFill>
              </a:rPr>
              <a:t>m = -1/2</a:t>
            </a:r>
            <a:r>
              <a:rPr lang="en-US" altLang="en-US" dirty="0"/>
              <a:t> and the point is </a:t>
            </a:r>
            <a:r>
              <a:rPr lang="en-US" altLang="en-US" dirty="0">
                <a:solidFill>
                  <a:srgbClr val="FF0000"/>
                </a:solidFill>
              </a:rPr>
              <a:t>(6,-5)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dirty="0"/>
              <a:t>y = </a:t>
            </a:r>
            <a:r>
              <a:rPr lang="en-US" altLang="en-US" dirty="0" err="1"/>
              <a:t>mx+b</a:t>
            </a:r>
            <a:endParaRPr lang="en-US" altLang="en-US" dirty="0"/>
          </a:p>
          <a:p>
            <a:pPr>
              <a:buFont typeface="Wingdings" panose="05000000000000000000" pitchFamily="2" charset="2"/>
              <a:buNone/>
            </a:pPr>
            <a:r>
              <a:rPr lang="en-US" altLang="en-US" dirty="0"/>
              <a:t>-5 = -1/2(6)+b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dirty="0"/>
              <a:t>-5 = -3+b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dirty="0"/>
              <a:t>-2 = b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4400" dirty="0">
                <a:solidFill>
                  <a:srgbClr val="FF0000"/>
                </a:solidFill>
              </a:rPr>
              <a:t>y = -1/2x-2</a:t>
            </a:r>
          </a:p>
        </p:txBody>
      </p:sp>
    </p:spTree>
    <p:extLst>
      <p:ext uri="{BB962C8B-B14F-4D97-AF65-F5344CB8AC3E}">
        <p14:creationId xmlns:p14="http://schemas.microsoft.com/office/powerpoint/2010/main" val="532176776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5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500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500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500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500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500"/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Parallel, perpendicular or neither from a graph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29274" y="2259482"/>
            <a:ext cx="8459756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200" b="1" dirty="0"/>
              <a:t>Line </a:t>
            </a:r>
            <a:r>
              <a:rPr lang="en-US" sz="2200" b="1" i="1" dirty="0">
                <a:latin typeface="French Script MT" panose="03020402040607040605" pitchFamily="66" charset="0"/>
              </a:rPr>
              <a:t>l </a:t>
            </a:r>
            <a:r>
              <a:rPr lang="en-US" sz="2200" b="1" baseline="-25000" dirty="0">
                <a:latin typeface="+mj-lt"/>
              </a:rPr>
              <a:t>1</a:t>
            </a:r>
            <a:r>
              <a:rPr lang="en-US" sz="2200" b="1" dirty="0"/>
              <a:t> and </a:t>
            </a:r>
            <a:r>
              <a:rPr lang="en-US" sz="2200" b="1" i="1" dirty="0">
                <a:latin typeface="French Script MT" panose="03020402040607040605" pitchFamily="66" charset="0"/>
              </a:rPr>
              <a:t>l </a:t>
            </a:r>
            <a:r>
              <a:rPr lang="en-US" sz="2200" b="1" i="1" baseline="-25000" dirty="0">
                <a:latin typeface="+mj-lt"/>
              </a:rPr>
              <a:t>2</a:t>
            </a:r>
            <a:r>
              <a:rPr lang="en-US" sz="2200" b="1" dirty="0"/>
              <a:t> are neither horizontal nor vertical.  Are they perpendicular?  Explain.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6800" y="2936872"/>
            <a:ext cx="3276600" cy="332296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29542" y="3054641"/>
            <a:ext cx="8690658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>
                <a:solidFill>
                  <a:srgbClr val="7030A0"/>
                </a:solidFill>
              </a:rPr>
              <a:t>Step 1:</a:t>
            </a:r>
          </a:p>
          <a:p>
            <a:r>
              <a:rPr lang="en-US" sz="2200" dirty="0"/>
              <a:t>Find the slope of each line.</a:t>
            </a:r>
          </a:p>
          <a:p>
            <a:pPr>
              <a:tabLst>
                <a:tab pos="1262063" algn="l"/>
              </a:tabLst>
            </a:pPr>
            <a:r>
              <a:rPr lang="en-US" sz="2200" b="1" dirty="0">
                <a:solidFill>
                  <a:schemeClr val="accent2"/>
                </a:solidFill>
              </a:rPr>
              <a:t>Slope of </a:t>
            </a:r>
            <a:r>
              <a:rPr lang="en-US" sz="2200" b="1" i="1" dirty="0">
                <a:solidFill>
                  <a:schemeClr val="accent2"/>
                </a:solidFill>
              </a:rPr>
              <a:t>l</a:t>
            </a:r>
            <a:r>
              <a:rPr lang="en-US" sz="2200" b="1" i="1" baseline="-25000" dirty="0">
                <a:solidFill>
                  <a:schemeClr val="accent2"/>
                </a:solidFill>
              </a:rPr>
              <a:t>1</a:t>
            </a:r>
            <a:r>
              <a:rPr lang="en-US" sz="2200" b="1" dirty="0">
                <a:solidFill>
                  <a:schemeClr val="accent2"/>
                </a:solidFill>
              </a:rPr>
              <a:t>:	______  = __ = </a:t>
            </a:r>
          </a:p>
          <a:p>
            <a:pPr>
              <a:tabLst>
                <a:tab pos="1262063" algn="l"/>
              </a:tabLst>
            </a:pPr>
            <a:endParaRPr lang="en-US" sz="2200" b="1" dirty="0">
              <a:solidFill>
                <a:schemeClr val="accent2"/>
              </a:solidFill>
            </a:endParaRPr>
          </a:p>
          <a:p>
            <a:pPr>
              <a:tabLst>
                <a:tab pos="1262063" algn="l"/>
              </a:tabLst>
            </a:pPr>
            <a:endParaRPr lang="en-US" sz="2200" b="1" dirty="0">
              <a:solidFill>
                <a:schemeClr val="accent2"/>
              </a:solidFill>
            </a:endParaRPr>
          </a:p>
          <a:p>
            <a:pPr>
              <a:tabLst>
                <a:tab pos="1262063" algn="l"/>
              </a:tabLst>
            </a:pPr>
            <a:r>
              <a:rPr lang="en-US" sz="2200" b="1" dirty="0">
                <a:solidFill>
                  <a:schemeClr val="accent2"/>
                </a:solidFill>
              </a:rPr>
              <a:t>Slope of </a:t>
            </a:r>
            <a:r>
              <a:rPr lang="en-US" sz="2200" b="1" i="1" dirty="0">
                <a:solidFill>
                  <a:schemeClr val="accent2"/>
                </a:solidFill>
              </a:rPr>
              <a:t>l</a:t>
            </a:r>
            <a:r>
              <a:rPr lang="en-US" sz="2200" b="1" i="1" baseline="-25000" dirty="0">
                <a:solidFill>
                  <a:schemeClr val="accent2"/>
                </a:solidFill>
              </a:rPr>
              <a:t>2</a:t>
            </a:r>
            <a:r>
              <a:rPr lang="en-US" sz="2200" b="1" dirty="0">
                <a:solidFill>
                  <a:schemeClr val="accent2"/>
                </a:solidFill>
              </a:rPr>
              <a:t>:  _______  = __ = </a:t>
            </a:r>
          </a:p>
          <a:p>
            <a:pPr>
              <a:tabLst>
                <a:tab pos="1262063" algn="l"/>
              </a:tabLst>
            </a:pPr>
            <a:endParaRPr lang="en-US" sz="2200" dirty="0"/>
          </a:p>
          <a:p>
            <a:r>
              <a:rPr lang="en-US" sz="2200" b="1" dirty="0">
                <a:solidFill>
                  <a:srgbClr val="7030A0"/>
                </a:solidFill>
              </a:rPr>
              <a:t>Step 2:</a:t>
            </a:r>
          </a:p>
          <a:p>
            <a:r>
              <a:rPr lang="en-US" sz="2200" dirty="0"/>
              <a:t>Compare the slopes.</a:t>
            </a:r>
          </a:p>
          <a:p>
            <a:r>
              <a:rPr lang="en-US" sz="2200" dirty="0"/>
              <a:t>The slopes are </a:t>
            </a:r>
            <a:r>
              <a:rPr lang="en-US" sz="2200" b="1" u="sng" dirty="0">
                <a:solidFill>
                  <a:schemeClr val="accent2"/>
                </a:solidFill>
              </a:rPr>
              <a:t>opposite reciprocals</a:t>
            </a:r>
            <a:r>
              <a:rPr lang="en-US" sz="2200" b="1" dirty="0">
                <a:solidFill>
                  <a:schemeClr val="accent2"/>
                </a:solidFill>
              </a:rPr>
              <a:t>, </a:t>
            </a:r>
            <a:r>
              <a:rPr lang="en-US" sz="2200" dirty="0"/>
              <a:t>so they are </a:t>
            </a:r>
            <a:r>
              <a:rPr lang="en-US" sz="2200" b="1" u="sng" dirty="0">
                <a:solidFill>
                  <a:schemeClr val="accent2"/>
                </a:solidFill>
              </a:rPr>
              <a:t>perpendicular.</a:t>
            </a:r>
            <a:endParaRPr lang="en-US" sz="2200" b="1" dirty="0">
              <a:solidFill>
                <a:schemeClr val="accent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19425" y="3719750"/>
            <a:ext cx="65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2"/>
                </a:solidFill>
              </a:rPr>
              <a:t>-4 –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463979" y="4114800"/>
            <a:ext cx="622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2"/>
                </a:solidFill>
              </a:rPr>
              <a:t> 0 –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895600" y="4114800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2"/>
                </a:solidFill>
              </a:rPr>
              <a:t>-4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971800" y="3735072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581400" y="3719750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2"/>
                </a:solidFill>
              </a:rPr>
              <a:t>-6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647890" y="4126468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2"/>
                </a:solidFill>
              </a:rPr>
              <a:t>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191000" y="3757136"/>
                <a:ext cx="582578" cy="6240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solidFill>
                      <a:schemeClr val="accent2"/>
                    </a:solidFill>
                  </a:rPr>
                  <a:t>-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en-US" sz="2400" b="1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endParaRPr lang="en-US" sz="2400" b="1" dirty="0">
                  <a:solidFill>
                    <a:schemeClr val="accent2"/>
                  </a:solidFill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3757136"/>
                <a:ext cx="582578" cy="624082"/>
              </a:xfrm>
              <a:prstGeom prst="rect">
                <a:avLst/>
              </a:prstGeom>
              <a:blipFill rotWithShape="0">
                <a:blip r:embed="rId4"/>
                <a:stretch>
                  <a:fillRect l="-16842" b="-67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2281115" y="4731556"/>
            <a:ext cx="65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2"/>
                </a:solidFill>
              </a:rPr>
              <a:t>-3 –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286000" y="5126606"/>
            <a:ext cx="65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2"/>
                </a:solidFill>
              </a:rPr>
              <a:t>-5 –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733490" y="5111284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2"/>
                </a:solidFill>
              </a:rPr>
              <a:t>4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733490" y="4746878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2"/>
                </a:solidFill>
              </a:rPr>
              <a:t>3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475300" y="4731556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2"/>
                </a:solidFill>
              </a:rPr>
              <a:t>-6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475300" y="5138274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2"/>
                </a:solidFill>
              </a:rPr>
              <a:t>-9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4098430" y="4754703"/>
                <a:ext cx="397370" cy="6258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n-US" sz="2400" b="1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US" sz="2400" b="1" dirty="0">
                    <a:solidFill>
                      <a:schemeClr val="accent2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8430" y="4754703"/>
                <a:ext cx="397370" cy="62581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4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500"/>
                            </p:stCondLst>
                            <p:childTnLst>
                              <p:par>
                                <p:cTn id="1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8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3" dur="5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  <p:bldP spid="9" grpId="0" uiExpand="1"/>
      <p:bldP spid="10" grpId="0"/>
      <p:bldP spid="11" grpId="0"/>
      <p:bldP spid="12" grpId="0" uiExpand="1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Relationship between vertical and horizontal 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286000"/>
            <a:ext cx="8534400" cy="3733800"/>
          </a:xfrm>
        </p:spPr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en-US" sz="2400" dirty="0" smtClean="0"/>
              <a:t>A vertical line and a horizontal line are:______________</a:t>
            </a:r>
          </a:p>
          <a:p>
            <a:pPr>
              <a:buFont typeface="+mj-lt"/>
              <a:buAutoNum type="arabicPeriod"/>
            </a:pPr>
            <a:r>
              <a:rPr lang="en-US" sz="2400" dirty="0" smtClean="0"/>
              <a:t>Write the equation of a line perpendicular                    y = -2 and through the point (1,5)</a:t>
            </a:r>
          </a:p>
          <a:p>
            <a:pPr>
              <a:buFont typeface="+mj-lt"/>
              <a:buAutoNum type="arabicPeriod"/>
            </a:pPr>
            <a:endParaRPr lang="en-US" sz="5400" dirty="0" smtClean="0"/>
          </a:p>
          <a:p>
            <a:pPr>
              <a:buFont typeface="+mj-lt"/>
              <a:buAutoNum type="arabicPeriod"/>
            </a:pPr>
            <a:r>
              <a:rPr lang="en-US" sz="2400" dirty="0" smtClean="0"/>
              <a:t>Write the equation of a line parallel to x = 3              and passes through (-9, 5)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6745784" y="2249010"/>
            <a:ext cx="2295383" cy="52322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Perpendicular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0625872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Relationship between vertical and horizontal 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286000"/>
            <a:ext cx="8534400" cy="373380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/>
              <a:t>W</a:t>
            </a:r>
            <a:r>
              <a:rPr lang="en-US" sz="2400" dirty="0" smtClean="0"/>
              <a:t>rite the equation of a line perpendicular                    x = 8 and through the point (-3, 2)</a:t>
            </a:r>
          </a:p>
          <a:p>
            <a:pPr>
              <a:buFont typeface="+mj-lt"/>
              <a:buAutoNum type="arabicPeriod"/>
            </a:pPr>
            <a:endParaRPr lang="en-US" sz="4400" dirty="0" smtClean="0"/>
          </a:p>
          <a:p>
            <a:pPr>
              <a:buFont typeface="+mj-lt"/>
              <a:buAutoNum type="arabicPeriod"/>
            </a:pPr>
            <a:r>
              <a:rPr lang="en-US" sz="2400" dirty="0" smtClean="0"/>
              <a:t>Write the equation of a line parallel to y = 5             and passes through (5, -7)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44865923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4382" y="2286000"/>
            <a:ext cx="7289018" cy="37338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Warm Up</a:t>
            </a:r>
          </a:p>
          <a:p>
            <a:r>
              <a:rPr lang="en-US" sz="3200" dirty="0" smtClean="0"/>
              <a:t>Go  over Homework Answers</a:t>
            </a:r>
          </a:p>
          <a:p>
            <a:r>
              <a:rPr lang="en-US" sz="3200" dirty="0" smtClean="0"/>
              <a:t>Notes on 3.8 – parallel and perpendicular slopes</a:t>
            </a:r>
          </a:p>
          <a:p>
            <a:r>
              <a:rPr lang="en-US" sz="3200" dirty="0" smtClean="0"/>
              <a:t>3.8 Homework</a:t>
            </a:r>
          </a:p>
          <a:p>
            <a:r>
              <a:rPr lang="en-US" sz="3200" dirty="0" smtClean="0"/>
              <a:t>Review (if time)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72306466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14400"/>
            <a:ext cx="8049430" cy="5397502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sz="54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Homework 3.8 Due on Monday.</a:t>
            </a:r>
            <a:endParaRPr lang="en-US" sz="54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96416575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/>
              <a:t>Slopes of Parallel and Perpendicular Lines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3.8</a:t>
            </a:r>
            <a:endParaRPr lang="en-US" sz="40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4382" y="2489200"/>
            <a:ext cx="7746218" cy="3530600"/>
          </a:xfrm>
        </p:spPr>
        <p:txBody>
          <a:bodyPr>
            <a:noAutofit/>
          </a:bodyPr>
          <a:lstStyle/>
          <a:p>
            <a:r>
              <a:rPr lang="en-US" sz="2400" dirty="0" smtClean="0"/>
              <a:t>By the end of the period students will be able to:</a:t>
            </a:r>
          </a:p>
          <a:p>
            <a:pPr lvl="1"/>
            <a:r>
              <a:rPr lang="en-US" sz="2000" dirty="0" smtClean="0"/>
              <a:t>Determine if lines are perpendicular, parallel, or neither given the slopes of the lines</a:t>
            </a:r>
          </a:p>
          <a:p>
            <a:pPr lvl="1"/>
            <a:r>
              <a:rPr lang="en-US" sz="2000" dirty="0" smtClean="0"/>
              <a:t>Write the equation of a line given:</a:t>
            </a:r>
          </a:p>
          <a:p>
            <a:pPr lvl="2"/>
            <a:r>
              <a:rPr lang="en-US" sz="1800" dirty="0" smtClean="0"/>
              <a:t>The slope of a parallel line and a point</a:t>
            </a:r>
          </a:p>
          <a:p>
            <a:pPr lvl="2"/>
            <a:r>
              <a:rPr lang="en-US" sz="1800" dirty="0" smtClean="0"/>
              <a:t>The slope of a perpendicular line and a point</a:t>
            </a:r>
          </a:p>
          <a:p>
            <a:pPr lvl="2"/>
            <a:r>
              <a:rPr lang="en-US" sz="1800" dirty="0" smtClean="0"/>
              <a:t>The equation of a parallel line and a point</a:t>
            </a:r>
          </a:p>
          <a:p>
            <a:pPr lvl="2"/>
            <a:r>
              <a:rPr lang="en-US" sz="1800" dirty="0" smtClean="0"/>
              <a:t>The equation of a perpendicular line and a point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240089501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2146177"/>
            <a:ext cx="8839200" cy="2438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Slopes of Parallel Lines.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0" y="3429000"/>
            <a:ext cx="1066800" cy="3810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562600" y="2996045"/>
            <a:ext cx="8382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0" y="3810000"/>
            <a:ext cx="8382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583315" y="2967335"/>
            <a:ext cx="1219200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equal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934200" y="3406793"/>
            <a:ext cx="1447800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parallel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724400" y="3807767"/>
            <a:ext cx="1600200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parallel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0686554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3639" y="811589"/>
            <a:ext cx="7161060" cy="967248"/>
          </a:xfrm>
        </p:spPr>
        <p:txBody>
          <a:bodyPr/>
          <a:lstStyle/>
          <a:p>
            <a:r>
              <a:rPr lang="en-US" sz="3600" b="1" dirty="0" smtClean="0"/>
              <a:t>Are the following lines parallel?</a:t>
            </a:r>
            <a:endParaRPr lang="en-US" sz="3600" i="1" dirty="0"/>
          </a:p>
        </p:txBody>
      </p:sp>
      <p:sp>
        <p:nvSpPr>
          <p:cNvPr id="3" name="Rectangle 2"/>
          <p:cNvSpPr/>
          <p:nvPr/>
        </p:nvSpPr>
        <p:spPr>
          <a:xfrm>
            <a:off x="864382" y="3429000"/>
            <a:ext cx="5460218" cy="240849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447800" y="2179474"/>
            <a:ext cx="6405920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Ask yourself, </a:t>
            </a:r>
          </a:p>
          <a:p>
            <a:pPr algn="ctr"/>
            <a:r>
              <a:rPr lang="en-US" sz="40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are the slopes the same?</a:t>
            </a:r>
            <a:endParaRPr lang="en-US" sz="4000" b="1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3878063"/>
            <a:ext cx="2762078" cy="1524000"/>
          </a:xfrm>
          <a:prstGeom prst="rect">
            <a:avLst/>
          </a:prstGeom>
        </p:spPr>
      </p:pic>
      <p:sp>
        <p:nvSpPr>
          <p:cNvPr id="13" name="Oval 12"/>
          <p:cNvSpPr/>
          <p:nvPr/>
        </p:nvSpPr>
        <p:spPr>
          <a:xfrm>
            <a:off x="1463897" y="3878063"/>
            <a:ext cx="762000" cy="541537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337952" y="4481670"/>
            <a:ext cx="762000" cy="920393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728035" y="3921304"/>
                <a:ext cx="2815765" cy="1783758"/>
              </a:xfrm>
              <a:prstGeom prst="rect">
                <a:avLst/>
              </a:prstGeom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𝟖</m:t>
                      </m:r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 ≠</m:t>
                      </m:r>
                      <m:f>
                        <m:fPr>
                          <m:ctrlPr>
                            <a:rPr lang="en-US" sz="32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32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en-US" b="1" dirty="0" smtClean="0">
                  <a:ea typeface="Cambria Math" panose="02040503050406030204" pitchFamily="18" charset="0"/>
                </a:endParaRPr>
              </a:p>
              <a:p>
                <a:pPr algn="ctr"/>
                <a:r>
                  <a:rPr lang="en-US" sz="2800" b="1" dirty="0" smtClean="0"/>
                  <a:t>No, the lines </a:t>
                </a:r>
              </a:p>
              <a:p>
                <a:pPr algn="ctr"/>
                <a:r>
                  <a:rPr lang="en-US" sz="2800" b="1" dirty="0" smtClean="0"/>
                  <a:t>are not parallel</a:t>
                </a:r>
                <a:endParaRPr lang="en-US" sz="2800" b="1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8035" y="3921304"/>
                <a:ext cx="2815765" cy="1783758"/>
              </a:xfrm>
              <a:prstGeom prst="rect">
                <a:avLst/>
              </a:prstGeom>
              <a:blipFill rotWithShape="0">
                <a:blip r:embed="rId3"/>
                <a:stretch>
                  <a:fillRect l="-3854" r="-3212" b="-100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96881908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3" grpId="0" animBg="1"/>
      <p:bldP spid="14" grpId="0" animBg="1"/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>
          <a:xfrm>
            <a:off x="866440" y="927099"/>
            <a:ext cx="7439360" cy="709865"/>
          </a:xfrm>
        </p:spPr>
        <p:txBody>
          <a:bodyPr/>
          <a:lstStyle/>
          <a:p>
            <a:r>
              <a:rPr lang="en-US" altLang="en-US" dirty="0" smtClean="0"/>
              <a:t>Are </a:t>
            </a:r>
            <a:r>
              <a:rPr lang="en-US" altLang="en-US" dirty="0"/>
              <a:t>the following lines parallel?</a:t>
            </a:r>
          </a:p>
        </p:txBody>
      </p:sp>
      <p:graphicFrame>
        <p:nvGraphicFramePr>
          <p:cNvPr id="16386" name="Object 2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062825109"/>
              </p:ext>
            </p:extLst>
          </p:nvPr>
        </p:nvGraphicFramePr>
        <p:xfrm>
          <a:off x="941389" y="1882868"/>
          <a:ext cx="2944812" cy="9603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4" name="Equation" r:id="rId4" imgW="647640" imgH="203040" progId="Equation.DSMT4">
                  <p:embed/>
                </p:oleObj>
              </mc:Choice>
              <mc:Fallback>
                <p:oleObj name="Equation" r:id="rId4" imgW="647640" imgH="203040" progId="Equation.DSMT4">
                  <p:embed/>
                  <p:pic>
                    <p:nvPicPr>
                      <p:cNvPr id="1638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1389" y="1882868"/>
                        <a:ext cx="2944812" cy="96034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Oval 4"/>
          <p:cNvSpPr>
            <a:spLocks noChangeArrowheads="1"/>
          </p:cNvSpPr>
          <p:nvPr/>
        </p:nvSpPr>
        <p:spPr bwMode="auto">
          <a:xfrm>
            <a:off x="2070895" y="1847736"/>
            <a:ext cx="443705" cy="990600"/>
          </a:xfrm>
          <a:prstGeom prst="ellipse">
            <a:avLst/>
          </a:prstGeom>
          <a:noFill/>
          <a:ln w="57150">
            <a:solidFill>
              <a:srgbClr val="FF33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077" name="Oval 5"/>
          <p:cNvSpPr>
            <a:spLocks noChangeArrowheads="1"/>
          </p:cNvSpPr>
          <p:nvPr/>
        </p:nvSpPr>
        <p:spPr bwMode="auto">
          <a:xfrm>
            <a:off x="2209800" y="2971800"/>
            <a:ext cx="381000" cy="990600"/>
          </a:xfrm>
          <a:prstGeom prst="ellipse">
            <a:avLst/>
          </a:prstGeom>
          <a:noFill/>
          <a:ln w="57150">
            <a:solidFill>
              <a:srgbClr val="FF33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graphicFrame>
        <p:nvGraphicFramePr>
          <p:cNvPr id="16387" name="Object 3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94519001"/>
              </p:ext>
            </p:extLst>
          </p:nvPr>
        </p:nvGraphicFramePr>
        <p:xfrm>
          <a:off x="917575" y="3010129"/>
          <a:ext cx="3121025" cy="10189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5" name="Equation" r:id="rId6" imgW="622080" imgH="203040" progId="Equation.DSMT4">
                  <p:embed/>
                </p:oleObj>
              </mc:Choice>
              <mc:Fallback>
                <p:oleObj name="Equation" r:id="rId6" imgW="622080" imgH="203040" progId="Equation.DSMT4">
                  <p:embed/>
                  <p:pic>
                    <p:nvPicPr>
                      <p:cNvPr id="16387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7575" y="3010129"/>
                        <a:ext cx="3121025" cy="101894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762000" y="4267200"/>
            <a:ext cx="7924800" cy="1938992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4000" dirty="0">
                <a:latin typeface="Times New Roman" panose="02020603050405020304" pitchFamily="18" charset="0"/>
              </a:rPr>
              <a:t>The equations of two parallel lines have the same slope, but two different y-intercepts.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5148953" y="2481223"/>
                <a:ext cx="2815765" cy="1538883"/>
              </a:xfrm>
              <a:prstGeom prst="rect">
                <a:avLst/>
              </a:prstGeom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𝟑</m:t>
                      </m:r>
                      <m:r>
                        <a:rPr lang="en-US" sz="4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4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en-US" sz="4400" b="1" dirty="0" smtClean="0">
                  <a:ea typeface="Cambria Math" panose="02040503050406030204" pitchFamily="18" charset="0"/>
                </a:endParaRPr>
              </a:p>
              <a:p>
                <a:pPr algn="ctr"/>
                <a:r>
                  <a:rPr lang="en-US" sz="2800" b="1" dirty="0" smtClean="0"/>
                  <a:t>Yes, the lines </a:t>
                </a:r>
              </a:p>
              <a:p>
                <a:pPr algn="ctr"/>
                <a:r>
                  <a:rPr lang="en-US" sz="2800" b="1" dirty="0" smtClean="0"/>
                  <a:t>are parallel</a:t>
                </a:r>
                <a:endParaRPr lang="en-US" sz="2800" b="1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8953" y="2481223"/>
                <a:ext cx="2815765" cy="1538883"/>
              </a:xfrm>
              <a:prstGeom prst="rect">
                <a:avLst/>
              </a:prstGeom>
              <a:blipFill rotWithShape="0">
                <a:blip r:embed="rId8"/>
                <a:stretch>
                  <a:fillRect b="-120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19151274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 animBg="1"/>
      <p:bldP spid="3077" grpId="0" animBg="1"/>
      <p:bldP spid="3080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3639" y="811589"/>
            <a:ext cx="7161060" cy="967248"/>
          </a:xfrm>
        </p:spPr>
        <p:txBody>
          <a:bodyPr/>
          <a:lstStyle/>
          <a:p>
            <a:r>
              <a:rPr lang="en-US" sz="3600" b="1" dirty="0" smtClean="0"/>
              <a:t>Are the following lines parallel?</a:t>
            </a:r>
            <a:endParaRPr lang="en-US" sz="3600" i="1" dirty="0"/>
          </a:p>
        </p:txBody>
      </p:sp>
      <p:grpSp>
        <p:nvGrpSpPr>
          <p:cNvPr id="16" name="Group 15"/>
          <p:cNvGrpSpPr/>
          <p:nvPr/>
        </p:nvGrpSpPr>
        <p:grpSpPr>
          <a:xfrm>
            <a:off x="533400" y="4858789"/>
            <a:ext cx="1676400" cy="1008611"/>
            <a:chOff x="857018" y="5140298"/>
            <a:chExt cx="2054088" cy="1160594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482125" y="5140298"/>
              <a:ext cx="499075" cy="574702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57018" y="5176526"/>
              <a:ext cx="2054088" cy="1124366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430356" y="5727818"/>
              <a:ext cx="550844" cy="573074"/>
            </a:xfrm>
            <a:prstGeom prst="rect">
              <a:avLst/>
            </a:prstGeom>
          </p:spPr>
        </p:pic>
      </p:grpSp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5150" y="3395266"/>
            <a:ext cx="1981372" cy="1170533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1430356" y="1778837"/>
            <a:ext cx="6405920" cy="13234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Ask yourself, </a:t>
            </a:r>
          </a:p>
          <a:p>
            <a:pPr algn="ctr"/>
            <a:r>
              <a:rPr lang="en-US" sz="40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are the slopes the same?</a:t>
            </a:r>
            <a:endParaRPr lang="en-US" sz="4000" b="1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715000" y="3256610"/>
            <a:ext cx="2438400" cy="1447843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2209800" y="4573197"/>
                <a:ext cx="2344318" cy="1231106"/>
              </a:xfrm>
              <a:prstGeom prst="rect">
                <a:avLst/>
              </a:prstGeom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4000" b="1" i="1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Yes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en-US" sz="4000" b="1" dirty="0" smtClean="0"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9800" y="4573197"/>
                <a:ext cx="2344318" cy="1231106"/>
              </a:xfrm>
              <a:prstGeom prst="rect">
                <a:avLst/>
              </a:prstGeom>
              <a:blipFill rotWithShape="0">
                <a:blip r:embed="rId7"/>
                <a:stretch>
                  <a:fillRect t="-1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5664820" y="4951120"/>
                <a:ext cx="2344318" cy="1231106"/>
              </a:xfrm>
              <a:prstGeom prst="rect">
                <a:avLst/>
              </a:prstGeom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4000" b="1" i="1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No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n-US" sz="4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𝟕</m:t>
                    </m:r>
                    <m:r>
                      <a:rPr lang="en-US" sz="4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≠−</m:t>
                    </m:r>
                  </m:oMath>
                </a14:m>
                <a:r>
                  <a:rPr lang="en-US" sz="4000" b="1" dirty="0" smtClean="0">
                    <a:ea typeface="Cambria Math" panose="02040503050406030204" pitchFamily="18" charset="0"/>
                  </a:rPr>
                  <a:t>7</a:t>
                </a: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64820" y="4951120"/>
                <a:ext cx="2344318" cy="1231106"/>
              </a:xfrm>
              <a:prstGeom prst="rect">
                <a:avLst/>
              </a:prstGeom>
              <a:blipFill rotWithShape="0">
                <a:blip r:embed="rId8"/>
                <a:stretch>
                  <a:fillRect t="-11111" b="-222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9261168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5" grpId="0" animBg="1"/>
      <p:bldP spid="1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845" y="2819400"/>
            <a:ext cx="9028155" cy="230505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i="1" dirty="0"/>
              <a:t>Perpendicular Lines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91400" y="3733800"/>
            <a:ext cx="8382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373500" y="3983762"/>
            <a:ext cx="1398900" cy="35963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210822" y="4343400"/>
            <a:ext cx="142797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467600" y="3522097"/>
            <a:ext cx="533400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-1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373500" y="3954817"/>
            <a:ext cx="2008500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perpendicular</a:t>
            </a:r>
            <a:endParaRPr lang="en-US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4221920" y="4297232"/>
            <a:ext cx="2026480" cy="4154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perpendicular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19581372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1001</TotalTime>
  <Words>621</Words>
  <Application>Microsoft Office PowerPoint</Application>
  <PresentationFormat>On-screen Show (4:3)</PresentationFormat>
  <Paragraphs>151</Paragraphs>
  <Slides>20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31" baseType="lpstr">
      <vt:lpstr>ＭＳ Ｐゴシック</vt:lpstr>
      <vt:lpstr>Arial</vt:lpstr>
      <vt:lpstr>Calibri</vt:lpstr>
      <vt:lpstr>Cambria Math</vt:lpstr>
      <vt:lpstr>Century Gothic</vt:lpstr>
      <vt:lpstr>French Script MT</vt:lpstr>
      <vt:lpstr>Times New Roman</vt:lpstr>
      <vt:lpstr>Wingdings</vt:lpstr>
      <vt:lpstr>Wingdings 3</vt:lpstr>
      <vt:lpstr>Ion Boardroom</vt:lpstr>
      <vt:lpstr>Equation</vt:lpstr>
      <vt:lpstr>Geometry Thurs/Fri Nov 1/2nd</vt:lpstr>
      <vt:lpstr>Agenda</vt:lpstr>
      <vt:lpstr>Slopes of Parallel and Perpendicular Lines</vt:lpstr>
      <vt:lpstr>Objectives</vt:lpstr>
      <vt:lpstr>Slopes of Parallel Lines.</vt:lpstr>
      <vt:lpstr>Are the following lines parallel?</vt:lpstr>
      <vt:lpstr>Are the following lines parallel?</vt:lpstr>
      <vt:lpstr>Are the following lines parallel?</vt:lpstr>
      <vt:lpstr>Perpendicular Lines</vt:lpstr>
      <vt:lpstr>Discovering Slopes of Perpendicular Lines</vt:lpstr>
      <vt:lpstr>Perpendicular Lines</vt:lpstr>
      <vt:lpstr>Are the following lines perpendicular?</vt:lpstr>
      <vt:lpstr>I try! Writing an equation of a line.</vt:lpstr>
      <vt:lpstr>We try! Writing an equation of a line.</vt:lpstr>
      <vt:lpstr>Writing an equation of a line.</vt:lpstr>
      <vt:lpstr>Write the equation of the line that passes through (6,-5) and is perpendicular to y = 2x+3.</vt:lpstr>
      <vt:lpstr>Parallel, perpendicular or neither from a graph</vt:lpstr>
      <vt:lpstr>Relationship between vertical and horizontal lines</vt:lpstr>
      <vt:lpstr>Relationship between vertical and horizontal lines</vt:lpstr>
      <vt:lpstr>Homework 3.8 Due on Monday.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Slopes of Parallel and Perpendicular Lines</dc:title>
  <dc:creator>Michelle Libersat</dc:creator>
  <cp:lastModifiedBy>Henry Borjas</cp:lastModifiedBy>
  <cp:revision>80</cp:revision>
  <dcterms:created xsi:type="dcterms:W3CDTF">2014-09-28T19:52:34Z</dcterms:created>
  <dcterms:modified xsi:type="dcterms:W3CDTF">2018-11-03T02:44:36Z</dcterms:modified>
</cp:coreProperties>
</file>